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0" r:id="rId3"/>
    <p:sldId id="271" r:id="rId4"/>
    <p:sldId id="272" r:id="rId5"/>
    <p:sldId id="273" r:id="rId6"/>
    <p:sldId id="257" r:id="rId7"/>
    <p:sldId id="258" r:id="rId8"/>
    <p:sldId id="274" r:id="rId9"/>
    <p:sldId id="262" r:id="rId10"/>
    <p:sldId id="283" r:id="rId11"/>
    <p:sldId id="263" r:id="rId12"/>
    <p:sldId id="277" r:id="rId13"/>
    <p:sldId id="264" r:id="rId14"/>
    <p:sldId id="265" r:id="rId15"/>
    <p:sldId id="266" r:id="rId16"/>
    <p:sldId id="267" r:id="rId17"/>
    <p:sldId id="268" r:id="rId18"/>
    <p:sldId id="269" r:id="rId19"/>
    <p:sldId id="278" r:id="rId20"/>
    <p:sldId id="279" r:id="rId21"/>
    <p:sldId id="280" r:id="rId22"/>
    <p:sldId id="281" r:id="rId23"/>
    <p:sldId id="282"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51" autoAdjust="0"/>
    <p:restoredTop sz="94660"/>
  </p:normalViewPr>
  <p:slideViewPr>
    <p:cSldViewPr>
      <p:cViewPr varScale="1">
        <p:scale>
          <a:sx n="110" d="100"/>
          <a:sy n="110" d="100"/>
        </p:scale>
        <p:origin x="-105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F06670-7C73-49AF-B4ED-D8F850E5FE16}" type="datetimeFigureOut">
              <a:rPr lang="ru-RU" smtClean="0"/>
              <a:pPr/>
              <a:t>20.12.2018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F9A7D8-2AE8-41EA-AF65-8A52BD97A9EB}"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FF4C062-A477-4156-9355-BBA79CB74D9E}" type="datetimeFigureOut">
              <a:rPr lang="ru-RU" smtClean="0"/>
              <a:pPr/>
              <a:t>20.12.2018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C7C82B-5CC3-4A36-A3BA-9653EA32014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FF4C062-A477-4156-9355-BBA79CB74D9E}" type="datetimeFigureOut">
              <a:rPr lang="ru-RU" smtClean="0"/>
              <a:pPr/>
              <a:t>20.12.2018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C7C82B-5CC3-4A36-A3BA-9653EA32014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FF4C062-A477-4156-9355-BBA79CB74D9E}" type="datetimeFigureOut">
              <a:rPr lang="ru-RU" smtClean="0"/>
              <a:pPr/>
              <a:t>20.12.2018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C7C82B-5CC3-4A36-A3BA-9653EA32014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FF4C062-A477-4156-9355-BBA79CB74D9E}" type="datetimeFigureOut">
              <a:rPr lang="ru-RU" smtClean="0"/>
              <a:pPr/>
              <a:t>20.12.2018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C7C82B-5CC3-4A36-A3BA-9653EA32014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FF4C062-A477-4156-9355-BBA79CB74D9E}" type="datetimeFigureOut">
              <a:rPr lang="ru-RU" smtClean="0"/>
              <a:pPr/>
              <a:t>20.12.2018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C7C82B-5CC3-4A36-A3BA-9653EA32014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FF4C062-A477-4156-9355-BBA79CB74D9E}" type="datetimeFigureOut">
              <a:rPr lang="ru-RU" smtClean="0"/>
              <a:pPr/>
              <a:t>20.12.2018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2C7C82B-5CC3-4A36-A3BA-9653EA32014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FF4C062-A477-4156-9355-BBA79CB74D9E}" type="datetimeFigureOut">
              <a:rPr lang="ru-RU" smtClean="0"/>
              <a:pPr/>
              <a:t>20.12.2018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2C7C82B-5CC3-4A36-A3BA-9653EA32014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FF4C062-A477-4156-9355-BBA79CB74D9E}" type="datetimeFigureOut">
              <a:rPr lang="ru-RU" smtClean="0"/>
              <a:pPr/>
              <a:t>20.12.2018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2C7C82B-5CC3-4A36-A3BA-9653EA32014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FF4C062-A477-4156-9355-BBA79CB74D9E}" type="datetimeFigureOut">
              <a:rPr lang="ru-RU" smtClean="0"/>
              <a:pPr/>
              <a:t>20.12.2018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2C7C82B-5CC3-4A36-A3BA-9653EA32014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FF4C062-A477-4156-9355-BBA79CB74D9E}" type="datetimeFigureOut">
              <a:rPr lang="ru-RU" smtClean="0"/>
              <a:pPr/>
              <a:t>20.12.2018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2C7C82B-5CC3-4A36-A3BA-9653EA32014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FF4C062-A477-4156-9355-BBA79CB74D9E}" type="datetimeFigureOut">
              <a:rPr lang="ru-RU" smtClean="0"/>
              <a:pPr/>
              <a:t>20.12.2018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2C7C82B-5CC3-4A36-A3BA-9653EA32014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F4C062-A477-4156-9355-BBA79CB74D9E}" type="datetimeFigureOut">
              <a:rPr lang="ru-RU" smtClean="0"/>
              <a:pPr/>
              <a:t>20.12.2018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C7C82B-5CC3-4A36-A3BA-9653EA32014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285728"/>
            <a:ext cx="9169497" cy="923330"/>
          </a:xfrm>
          <a:prstGeom prst="rect">
            <a:avLst/>
          </a:prstGeom>
          <a:noFill/>
        </p:spPr>
        <p:txBody>
          <a:bodyPr wrap="square" lIns="91440" tIns="45720" rIns="91440" bIns="45720">
            <a:spAutoFit/>
          </a:bodyPr>
          <a:lstStyle/>
          <a:p>
            <a:pPr algn="ctr"/>
            <a:r>
              <a:rPr lang="ru-RU"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«Нам не дано предугадать…</a:t>
            </a:r>
            <a:r>
              <a:rPr lang="ru-RU"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t>
            </a:r>
          </a:p>
        </p:txBody>
      </p:sp>
      <p:pic>
        <p:nvPicPr>
          <p:cNvPr id="6" name="Рисунок 5" descr="0_59e7e_2a111a94_XL.jpg"/>
          <p:cNvPicPr>
            <a:picLocks noChangeAspect="1"/>
          </p:cNvPicPr>
          <p:nvPr/>
        </p:nvPicPr>
        <p:blipFill>
          <a:blip r:embed="rId2" cstate="print"/>
          <a:stretch>
            <a:fillRect/>
          </a:stretch>
        </p:blipFill>
        <p:spPr>
          <a:xfrm>
            <a:off x="0" y="1285860"/>
            <a:ext cx="4320480" cy="5279609"/>
          </a:xfrm>
          <a:prstGeom prst="rect">
            <a:avLst/>
          </a:prstGeom>
        </p:spPr>
      </p:pic>
      <p:sp>
        <p:nvSpPr>
          <p:cNvPr id="9" name="TextBox 8"/>
          <p:cNvSpPr txBox="1"/>
          <p:nvPr/>
        </p:nvSpPr>
        <p:spPr>
          <a:xfrm>
            <a:off x="4643438" y="6021288"/>
            <a:ext cx="2214578" cy="646331"/>
          </a:xfrm>
          <a:prstGeom prst="rect">
            <a:avLst/>
          </a:prstGeom>
          <a:noFill/>
        </p:spPr>
        <p:txBody>
          <a:bodyPr wrap="square" rtlCol="0">
            <a:spAutoFit/>
          </a:bodyPr>
          <a:lstStyle/>
          <a:p>
            <a:r>
              <a:rPr lang="ru-RU" dirty="0" smtClean="0"/>
              <a:t>С. Александровский </a:t>
            </a:r>
          </a:p>
          <a:p>
            <a:r>
              <a:rPr lang="ru-RU" dirty="0" smtClean="0"/>
              <a:t>(1876)</a:t>
            </a:r>
            <a:endParaRPr lang="ru-RU" dirty="0"/>
          </a:p>
        </p:txBody>
      </p:sp>
      <p:sp>
        <p:nvSpPr>
          <p:cNvPr id="11" name="Прямоугольник 10"/>
          <p:cNvSpPr/>
          <p:nvPr/>
        </p:nvSpPr>
        <p:spPr>
          <a:xfrm>
            <a:off x="4786314" y="1500174"/>
            <a:ext cx="4000528" cy="4708981"/>
          </a:xfrm>
          <a:prstGeom prst="rect">
            <a:avLst/>
          </a:prstGeom>
        </p:spPr>
        <p:txBody>
          <a:bodyPr wrap="square">
            <a:spAutoFit/>
          </a:bodyPr>
          <a:lstStyle/>
          <a:p>
            <a:r>
              <a:rPr lang="ru-RU" sz="6000" b="1" dirty="0" smtClean="0">
                <a:solidFill>
                  <a:srgbClr val="002060"/>
                </a:solidFill>
              </a:rPr>
              <a:t>Тютчев </a:t>
            </a:r>
          </a:p>
          <a:p>
            <a:r>
              <a:rPr lang="ru-RU" sz="5400" b="1" dirty="0" smtClean="0">
                <a:solidFill>
                  <a:srgbClr val="002060"/>
                </a:solidFill>
              </a:rPr>
              <a:t>Федор Иванович – </a:t>
            </a:r>
          </a:p>
          <a:p>
            <a:r>
              <a:rPr lang="ru-RU" sz="6000" b="1" dirty="0" smtClean="0">
                <a:solidFill>
                  <a:srgbClr val="FF0000"/>
                </a:solidFill>
              </a:rPr>
              <a:t>215</a:t>
            </a:r>
            <a:r>
              <a:rPr lang="ru-RU" sz="4800" b="1" dirty="0" smtClean="0">
                <a:solidFill>
                  <a:srgbClr val="FF0000"/>
                </a:solidFill>
              </a:rPr>
              <a:t> лет </a:t>
            </a:r>
          </a:p>
          <a:p>
            <a:r>
              <a:rPr lang="ru-RU" sz="4000" b="1" dirty="0" smtClean="0">
                <a:solidFill>
                  <a:srgbClr val="002060"/>
                </a:solidFill>
              </a:rPr>
              <a:t>со дня рождения </a:t>
            </a:r>
            <a:r>
              <a:rPr lang="ru-RU" sz="3200" b="1" dirty="0" smtClean="0">
                <a:solidFill>
                  <a:srgbClr val="002060"/>
                </a:solidFill>
              </a:rPr>
              <a:t>(1803-1873)</a:t>
            </a:r>
            <a:endParaRPr lang="ru-RU" sz="32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5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2000" fill="hold"/>
                                        <p:tgtEl>
                                          <p:spTgt spid="6"/>
                                        </p:tgtEl>
                                        <p:attrNameLst>
                                          <p:attrName>ppt_w</p:attrName>
                                        </p:attrNameLst>
                                      </p:cBhvr>
                                      <p:tavLst>
                                        <p:tav tm="0">
                                          <p:val>
                                            <p:strVal val="#ppt_w*0.70"/>
                                          </p:val>
                                        </p:tav>
                                        <p:tav tm="100000">
                                          <p:val>
                                            <p:strVal val="#ppt_w"/>
                                          </p:val>
                                        </p:tav>
                                      </p:tavLst>
                                    </p:anim>
                                    <p:anim calcmode="lin" valueType="num">
                                      <p:cBhvr>
                                        <p:cTn id="12" dur="2000" fill="hold"/>
                                        <p:tgtEl>
                                          <p:spTgt spid="6"/>
                                        </p:tgtEl>
                                        <p:attrNameLst>
                                          <p:attrName>ppt_h</p:attrName>
                                        </p:attrNameLst>
                                      </p:cBhvr>
                                      <p:tavLst>
                                        <p:tav tm="0">
                                          <p:val>
                                            <p:strVal val="#ppt_h"/>
                                          </p:val>
                                        </p:tav>
                                        <p:tav tm="100000">
                                          <p:val>
                                            <p:strVal val="#ppt_h"/>
                                          </p:val>
                                        </p:tav>
                                      </p:tavLst>
                                    </p:anim>
                                    <p:animEffect transition="in" filter="fade">
                                      <p:cBhvr>
                                        <p:cTn id="13" dur="2000"/>
                                        <p:tgtEl>
                                          <p:spTgt spid="6"/>
                                        </p:tgtEl>
                                      </p:cBhvr>
                                    </p:animEffect>
                                  </p:childTnLst>
                                </p:cTn>
                              </p:par>
                            </p:childTnLst>
                          </p:cTn>
                        </p:par>
                        <p:par>
                          <p:cTn id="14" fill="hold">
                            <p:stCondLst>
                              <p:cond delay="4000"/>
                            </p:stCondLst>
                            <p:childTnLst>
                              <p:par>
                                <p:cTn id="15" presetID="1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lide(fromBottom)">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142852"/>
            <a:ext cx="7572428" cy="1015663"/>
          </a:xfrm>
          <a:prstGeom prst="rect">
            <a:avLst/>
          </a:prstGeom>
        </p:spPr>
        <p:txBody>
          <a:bodyPr wrap="square">
            <a:spAutoFit/>
          </a:bodyPr>
          <a:lstStyle/>
          <a:p>
            <a:pPr algn="ctr"/>
            <a:r>
              <a:rPr lang="ru-RU"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Первая жена</a:t>
            </a:r>
            <a:endParaRPr lang="ru-RU" sz="6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3" name="Рисунок 2" descr="0_6f97e_a661adb7_XL.jpg"/>
          <p:cNvPicPr>
            <a:picLocks noChangeAspect="1"/>
          </p:cNvPicPr>
          <p:nvPr/>
        </p:nvPicPr>
        <p:blipFill>
          <a:blip r:embed="rId2" cstate="print"/>
          <a:stretch>
            <a:fillRect/>
          </a:stretch>
        </p:blipFill>
        <p:spPr>
          <a:xfrm>
            <a:off x="467544" y="1340768"/>
            <a:ext cx="3456384" cy="4565035"/>
          </a:xfrm>
          <a:prstGeom prst="rect">
            <a:avLst/>
          </a:prstGeom>
        </p:spPr>
      </p:pic>
      <p:pic>
        <p:nvPicPr>
          <p:cNvPr id="4" name="Рисунок 3" descr="786px-Golden_Star_medal_473.jpg"/>
          <p:cNvPicPr>
            <a:picLocks noChangeAspect="1"/>
          </p:cNvPicPr>
          <p:nvPr/>
        </p:nvPicPr>
        <p:blipFill>
          <a:blip r:embed="rId3" cstate="print"/>
          <a:stretch>
            <a:fillRect/>
          </a:stretch>
        </p:blipFill>
        <p:spPr>
          <a:xfrm>
            <a:off x="5220072" y="1340768"/>
            <a:ext cx="3600400" cy="4547874"/>
          </a:xfrm>
          <a:prstGeom prst="rect">
            <a:avLst/>
          </a:prstGeom>
        </p:spPr>
      </p:pic>
      <p:sp>
        <p:nvSpPr>
          <p:cNvPr id="5" name="Прямоугольник 4"/>
          <p:cNvSpPr/>
          <p:nvPr/>
        </p:nvSpPr>
        <p:spPr>
          <a:xfrm>
            <a:off x="4572000" y="6000768"/>
            <a:ext cx="4357718" cy="461665"/>
          </a:xfrm>
          <a:prstGeom prst="rect">
            <a:avLst/>
          </a:prstGeom>
        </p:spPr>
        <p:txBody>
          <a:bodyPr wrap="square">
            <a:spAutoFit/>
          </a:bodyPr>
          <a:lstStyle/>
          <a:p>
            <a:pPr algn="ctr"/>
            <a:r>
              <a:rPr lang="ru-RU" dirty="0" smtClean="0"/>
              <a:t> </a:t>
            </a:r>
            <a:r>
              <a:rPr lang="ru-RU" sz="2400" b="1" dirty="0" smtClean="0"/>
              <a:t>Элеонора фон </a:t>
            </a:r>
            <a:r>
              <a:rPr lang="ru-RU" sz="2400" b="1" dirty="0" err="1" smtClean="0"/>
              <a:t>Ботмер</a:t>
            </a:r>
            <a:r>
              <a:rPr lang="ru-RU" sz="2400" b="1" dirty="0" smtClean="0"/>
              <a:t> (1826)</a:t>
            </a:r>
            <a:endParaRPr lang="ru-RU" sz="2400" b="1" dirty="0"/>
          </a:p>
        </p:txBody>
      </p:sp>
      <p:sp>
        <p:nvSpPr>
          <p:cNvPr id="6" name="Прямоугольник 5"/>
          <p:cNvSpPr/>
          <p:nvPr/>
        </p:nvSpPr>
        <p:spPr>
          <a:xfrm>
            <a:off x="6215074" y="928670"/>
            <a:ext cx="2571768" cy="369332"/>
          </a:xfrm>
          <a:prstGeom prst="rect">
            <a:avLst/>
          </a:prstGeom>
        </p:spPr>
        <p:txBody>
          <a:bodyPr wrap="square">
            <a:spAutoFit/>
          </a:bodyPr>
          <a:lstStyle/>
          <a:p>
            <a:r>
              <a:rPr lang="ru-RU" dirty="0" smtClean="0"/>
              <a:t> </a:t>
            </a:r>
            <a:r>
              <a:rPr lang="ru-RU" dirty="0" err="1" smtClean="0"/>
              <a:t>Й.Шелер</a:t>
            </a:r>
            <a:r>
              <a:rPr lang="ru-RU" dirty="0" smtClean="0"/>
              <a:t>, 1827</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ppt_w*0.05"/>
                                          </p:val>
                                        </p:tav>
                                        <p:tav tm="100000">
                                          <p:val>
                                            <p:strVal val="#ppt_w"/>
                                          </p:val>
                                        </p:tav>
                                      </p:tavLst>
                                    </p:anim>
                                    <p:anim calcmode="lin" valueType="num">
                                      <p:cBhvr>
                                        <p:cTn id="8" dur="2000" fill="hold"/>
                                        <p:tgtEl>
                                          <p:spTgt spid="3"/>
                                        </p:tgtEl>
                                        <p:attrNameLst>
                                          <p:attrName>ppt_h</p:attrName>
                                        </p:attrNameLst>
                                      </p:cBhvr>
                                      <p:tavLst>
                                        <p:tav tm="0">
                                          <p:val>
                                            <p:strVal val="#ppt_h"/>
                                          </p:val>
                                        </p:tav>
                                        <p:tav tm="100000">
                                          <p:val>
                                            <p:strVal val="#ppt_h"/>
                                          </p:val>
                                        </p:tav>
                                      </p:tavLst>
                                    </p:anim>
                                    <p:anim calcmode="lin" valueType="num">
                                      <p:cBhvr>
                                        <p:cTn id="9" dur="2000" fill="hold"/>
                                        <p:tgtEl>
                                          <p:spTgt spid="3"/>
                                        </p:tgtEl>
                                        <p:attrNameLst>
                                          <p:attrName>ppt_x</p:attrName>
                                        </p:attrNameLst>
                                      </p:cBhvr>
                                      <p:tavLst>
                                        <p:tav tm="0">
                                          <p:val>
                                            <p:strVal val="#ppt_x-.2"/>
                                          </p:val>
                                        </p:tav>
                                        <p:tav tm="100000">
                                          <p:val>
                                            <p:strVal val="#ppt_x"/>
                                          </p:val>
                                        </p:tav>
                                      </p:tavLst>
                                    </p:anim>
                                    <p:anim calcmode="lin" valueType="num">
                                      <p:cBhvr>
                                        <p:cTn id="10" dur="2000" fill="hold"/>
                                        <p:tgtEl>
                                          <p:spTgt spid="3"/>
                                        </p:tgtEl>
                                        <p:attrNameLst>
                                          <p:attrName>ppt_y</p:attrName>
                                        </p:attrNameLst>
                                      </p:cBhvr>
                                      <p:tavLst>
                                        <p:tav tm="0">
                                          <p:val>
                                            <p:strVal val="#ppt_y"/>
                                          </p:val>
                                        </p:tav>
                                        <p:tav tm="100000">
                                          <p:val>
                                            <p:strVal val="#ppt_y"/>
                                          </p:val>
                                        </p:tav>
                                      </p:tavLst>
                                    </p:anim>
                                    <p:animEffect transition="in" filter="fade">
                                      <p:cBhvr>
                                        <p:cTn id="11" dur="2000"/>
                                        <p:tgtEl>
                                          <p:spTgt spid="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211669"/>
            <a:ext cx="9144000" cy="646331"/>
          </a:xfrm>
          <a:prstGeom prst="rect">
            <a:avLst/>
          </a:prstGeom>
          <a:noFill/>
        </p:spPr>
        <p:txBody>
          <a:bodyPr wrap="square" rtlCol="0">
            <a:spAutoFit/>
          </a:bodyPr>
          <a:lstStyle/>
          <a:p>
            <a:r>
              <a:rPr lang="ru-RU" b="1" dirty="0" smtClean="0"/>
              <a:t>Стихи посвященные </a:t>
            </a:r>
            <a:r>
              <a:rPr lang="ru-RU" b="1" dirty="0" err="1" smtClean="0"/>
              <a:t>Елеоноре</a:t>
            </a:r>
            <a:r>
              <a:rPr lang="ru-RU" dirty="0" smtClean="0"/>
              <a:t>: Твой милый образ, незабвенный, Первое декабря 1837 года, «В часы, когда бывает...»</a:t>
            </a:r>
            <a:endParaRPr lang="ru-RU" dirty="0"/>
          </a:p>
        </p:txBody>
      </p:sp>
      <p:sp>
        <p:nvSpPr>
          <p:cNvPr id="6" name="TextBox 5"/>
          <p:cNvSpPr txBox="1"/>
          <p:nvPr/>
        </p:nvSpPr>
        <p:spPr>
          <a:xfrm>
            <a:off x="0" y="0"/>
            <a:ext cx="9144000" cy="584775"/>
          </a:xfrm>
          <a:prstGeom prst="rect">
            <a:avLst/>
          </a:prstGeom>
          <a:noFill/>
        </p:spPr>
        <p:txBody>
          <a:bodyPr wrap="square" rtlCol="0">
            <a:spAutoFit/>
          </a:bodyPr>
          <a:lstStyle/>
          <a:p>
            <a:pPr algn="ctr"/>
            <a:r>
              <a:rPr lang="ru-RU" sz="3200" b="1" dirty="0" smtClean="0"/>
              <a:t>«Твой милый образ, незабвенный»</a:t>
            </a:r>
            <a:endParaRPr lang="ru-RU" sz="3200" b="1" dirty="0"/>
          </a:p>
        </p:txBody>
      </p:sp>
      <p:sp>
        <p:nvSpPr>
          <p:cNvPr id="7" name="TextBox 6"/>
          <p:cNvSpPr txBox="1"/>
          <p:nvPr/>
        </p:nvSpPr>
        <p:spPr>
          <a:xfrm>
            <a:off x="5715008" y="785794"/>
            <a:ext cx="3000396" cy="5324535"/>
          </a:xfrm>
          <a:prstGeom prst="rect">
            <a:avLst/>
          </a:prstGeom>
          <a:noFill/>
        </p:spPr>
        <p:txBody>
          <a:bodyPr wrap="square" rtlCol="0">
            <a:spAutoFit/>
          </a:bodyPr>
          <a:lstStyle/>
          <a:p>
            <a:r>
              <a:rPr lang="ru-RU" sz="2000" b="1" dirty="0" smtClean="0"/>
              <a:t>Еще томлюсь тоской желаний,</a:t>
            </a:r>
            <a:br>
              <a:rPr lang="ru-RU" sz="2000" b="1" dirty="0" smtClean="0"/>
            </a:br>
            <a:r>
              <a:rPr lang="ru-RU" sz="2000" b="1" dirty="0" smtClean="0"/>
              <a:t>Еще стремлюсь к тебе душой - </a:t>
            </a:r>
            <a:br>
              <a:rPr lang="ru-RU" sz="2000" b="1" dirty="0" smtClean="0"/>
            </a:br>
            <a:r>
              <a:rPr lang="ru-RU" sz="2000" b="1" dirty="0" smtClean="0"/>
              <a:t>И в сумраке воспоминаний</a:t>
            </a:r>
            <a:br>
              <a:rPr lang="ru-RU" sz="2000" b="1" dirty="0" smtClean="0"/>
            </a:br>
            <a:r>
              <a:rPr lang="ru-RU" sz="2000" b="1" dirty="0" smtClean="0"/>
              <a:t>Еще ловлю я образ твой...</a:t>
            </a:r>
          </a:p>
          <a:p>
            <a:r>
              <a:rPr lang="ru-RU" sz="2000" b="1" dirty="0" smtClean="0"/>
              <a:t/>
            </a:r>
            <a:br>
              <a:rPr lang="ru-RU" sz="2000" b="1" dirty="0" smtClean="0"/>
            </a:br>
            <a:r>
              <a:rPr lang="ru-RU" sz="2000" b="1" dirty="0" smtClean="0"/>
              <a:t>Твой милый образ, незабвенный,</a:t>
            </a:r>
            <a:br>
              <a:rPr lang="ru-RU" sz="2000" b="1" dirty="0" smtClean="0"/>
            </a:br>
            <a:r>
              <a:rPr lang="ru-RU" sz="2000" b="1" dirty="0" smtClean="0"/>
              <a:t>Он предо мной, везде, всегда,</a:t>
            </a:r>
            <a:br>
              <a:rPr lang="ru-RU" sz="2000" b="1" dirty="0" smtClean="0"/>
            </a:br>
            <a:r>
              <a:rPr lang="ru-RU" sz="2000" b="1" dirty="0" smtClean="0"/>
              <a:t>Недостижимый, неизменный - </a:t>
            </a:r>
            <a:br>
              <a:rPr lang="ru-RU" sz="2000" b="1" dirty="0" smtClean="0"/>
            </a:br>
            <a:r>
              <a:rPr lang="ru-RU" sz="2000" b="1" dirty="0" smtClean="0"/>
              <a:t>Как ночью на небе звезда...</a:t>
            </a:r>
            <a:endParaRPr lang="ru-RU" sz="2000" b="1" dirty="0"/>
          </a:p>
        </p:txBody>
      </p:sp>
      <p:pic>
        <p:nvPicPr>
          <p:cNvPr id="5" name="Рисунок 4" descr="Chaykina_EI_mdosPiter.jpg"/>
          <p:cNvPicPr>
            <a:picLocks noChangeAspect="1"/>
          </p:cNvPicPr>
          <p:nvPr/>
        </p:nvPicPr>
        <p:blipFill>
          <a:blip r:embed="rId2" cstate="print"/>
          <a:stretch>
            <a:fillRect/>
          </a:stretch>
        </p:blipFill>
        <p:spPr>
          <a:xfrm rot="20564953">
            <a:off x="407148" y="2641791"/>
            <a:ext cx="2448272" cy="3117236"/>
          </a:xfrm>
          <a:prstGeom prst="rect">
            <a:avLst/>
          </a:prstGeom>
        </p:spPr>
      </p:pic>
      <p:pic>
        <p:nvPicPr>
          <p:cNvPr id="9" name="Рисунок 8" descr="chaykina-doska-sumy.jpg"/>
          <p:cNvPicPr>
            <a:picLocks noChangeAspect="1"/>
          </p:cNvPicPr>
          <p:nvPr/>
        </p:nvPicPr>
        <p:blipFill>
          <a:blip r:embed="rId3" cstate="print"/>
          <a:stretch>
            <a:fillRect/>
          </a:stretch>
        </p:blipFill>
        <p:spPr>
          <a:xfrm rot="21225973">
            <a:off x="1912795" y="659312"/>
            <a:ext cx="2193763" cy="2865820"/>
          </a:xfrm>
          <a:prstGeom prst="rect">
            <a:avLst/>
          </a:prstGeom>
        </p:spPr>
      </p:pic>
      <p:pic>
        <p:nvPicPr>
          <p:cNvPr id="8" name="Рисунок 7" descr="chaykina_lg.jpg"/>
          <p:cNvPicPr>
            <a:picLocks noChangeAspect="1"/>
          </p:cNvPicPr>
          <p:nvPr/>
        </p:nvPicPr>
        <p:blipFill>
          <a:blip r:embed="rId4" cstate="print"/>
          <a:stretch>
            <a:fillRect/>
          </a:stretch>
        </p:blipFill>
        <p:spPr>
          <a:xfrm rot="1304078">
            <a:off x="3097404" y="2960571"/>
            <a:ext cx="2320507" cy="29818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childTnLst>
                          </p:cTn>
                        </p:par>
                        <p:par>
                          <p:cTn id="14" fill="hold">
                            <p:stCondLst>
                              <p:cond delay="3000"/>
                            </p:stCondLst>
                            <p:childTnLst>
                              <p:par>
                                <p:cTn id="15" presetID="2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ppt_x</p:attrName>
                                        </p:attrNameLst>
                                      </p:cBhvr>
                                      <p:tavLst>
                                        <p:tav tm="0">
                                          <p:val>
                                            <p:strVal val="#ppt_x-.2"/>
                                          </p:val>
                                        </p:tav>
                                        <p:tav tm="100000">
                                          <p:val>
                                            <p:strVal val="#ppt_x"/>
                                          </p:val>
                                        </p:tav>
                                      </p:tavLst>
                                    </p:anim>
                                    <p:anim calcmode="lin" valueType="num">
                                      <p:cBhvr>
                                        <p:cTn id="1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9" dur="1000"/>
                                        <p:tgtEl>
                                          <p:spTgt spid="4"/>
                                        </p:tgtEl>
                                      </p:cBhvr>
                                    </p:animEffect>
                                  </p:childTnLst>
                                </p:cTn>
                              </p:par>
                            </p:childTnLst>
                          </p:cTn>
                        </p:par>
                        <p:par>
                          <p:cTn id="20" fill="hold">
                            <p:stCondLst>
                              <p:cond delay="4000"/>
                            </p:stCondLst>
                            <p:childTnLst>
                              <p:par>
                                <p:cTn id="21" presetID="49" presetClass="entr" presetSubtype="0" decel="10000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360"/>
                                          </p:val>
                                        </p:tav>
                                        <p:tav tm="100000">
                                          <p:val>
                                            <p:fltVal val="0"/>
                                          </p:val>
                                        </p:tav>
                                      </p:tavLst>
                                    </p:anim>
                                    <p:animEffect transition="in" filter="fade">
                                      <p:cBhvr>
                                        <p:cTn id="26" dur="1000"/>
                                        <p:tgtEl>
                                          <p:spTgt spid="5"/>
                                        </p:tgtEl>
                                      </p:cBhvr>
                                    </p:animEffect>
                                  </p:childTnLst>
                                </p:cTn>
                              </p:par>
                            </p:childTnLst>
                          </p:cTn>
                        </p:par>
                        <p:par>
                          <p:cTn id="27" fill="hold">
                            <p:stCondLst>
                              <p:cond delay="5000"/>
                            </p:stCondLst>
                            <p:childTnLst>
                              <p:par>
                                <p:cTn id="28" presetID="49" presetClass="entr" presetSubtype="0" decel="10000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ppt_w</p:attrName>
                                        </p:attrNameLst>
                                      </p:cBhvr>
                                      <p:tavLst>
                                        <p:tav tm="0">
                                          <p:val>
                                            <p:fltVal val="0"/>
                                          </p:val>
                                        </p:tav>
                                        <p:tav tm="100000">
                                          <p:val>
                                            <p:strVal val="#ppt_w"/>
                                          </p:val>
                                        </p:tav>
                                      </p:tavLst>
                                    </p:anim>
                                    <p:anim calcmode="lin" valueType="num">
                                      <p:cBhvr>
                                        <p:cTn id="31" dur="1000" fill="hold"/>
                                        <p:tgtEl>
                                          <p:spTgt spid="9"/>
                                        </p:tgtEl>
                                        <p:attrNameLst>
                                          <p:attrName>ppt_h</p:attrName>
                                        </p:attrNameLst>
                                      </p:cBhvr>
                                      <p:tavLst>
                                        <p:tav tm="0">
                                          <p:val>
                                            <p:fltVal val="0"/>
                                          </p:val>
                                        </p:tav>
                                        <p:tav tm="100000">
                                          <p:val>
                                            <p:strVal val="#ppt_h"/>
                                          </p:val>
                                        </p:tav>
                                      </p:tavLst>
                                    </p:anim>
                                    <p:anim calcmode="lin" valueType="num">
                                      <p:cBhvr>
                                        <p:cTn id="32" dur="1000" fill="hold"/>
                                        <p:tgtEl>
                                          <p:spTgt spid="9"/>
                                        </p:tgtEl>
                                        <p:attrNameLst>
                                          <p:attrName>style.rotation</p:attrName>
                                        </p:attrNameLst>
                                      </p:cBhvr>
                                      <p:tavLst>
                                        <p:tav tm="0">
                                          <p:val>
                                            <p:fltVal val="360"/>
                                          </p:val>
                                        </p:tav>
                                        <p:tav tm="100000">
                                          <p:val>
                                            <p:fltVal val="0"/>
                                          </p:val>
                                        </p:tav>
                                      </p:tavLst>
                                    </p:anim>
                                    <p:animEffect transition="in" filter="fade">
                                      <p:cBhvr>
                                        <p:cTn id="33" dur="1000"/>
                                        <p:tgtEl>
                                          <p:spTgt spid="9"/>
                                        </p:tgtEl>
                                      </p:cBhvr>
                                    </p:animEffect>
                                  </p:childTnLst>
                                </p:cTn>
                              </p:par>
                            </p:childTnLst>
                          </p:cTn>
                        </p:par>
                        <p:par>
                          <p:cTn id="34" fill="hold">
                            <p:stCondLst>
                              <p:cond delay="6000"/>
                            </p:stCondLst>
                            <p:childTnLst>
                              <p:par>
                                <p:cTn id="35" presetID="49" presetClass="entr" presetSubtype="0" decel="100000"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anim calcmode="lin" valueType="num">
                                      <p:cBhvr>
                                        <p:cTn id="39" dur="1000" fill="hold"/>
                                        <p:tgtEl>
                                          <p:spTgt spid="8"/>
                                        </p:tgtEl>
                                        <p:attrNameLst>
                                          <p:attrName>style.rotation</p:attrName>
                                        </p:attrNameLst>
                                      </p:cBhvr>
                                      <p:tavLst>
                                        <p:tav tm="0">
                                          <p:val>
                                            <p:fltVal val="360"/>
                                          </p:val>
                                        </p:tav>
                                        <p:tav tm="100000">
                                          <p:val>
                                            <p:fltVal val="0"/>
                                          </p:val>
                                        </p:tav>
                                      </p:tavLst>
                                    </p:anim>
                                    <p:animEffect transition="in" filter="fade">
                                      <p:cBhvr>
                                        <p:cTn id="4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337782.jpg"/>
          <p:cNvPicPr>
            <a:picLocks noChangeAspect="1"/>
          </p:cNvPicPr>
          <p:nvPr/>
        </p:nvPicPr>
        <p:blipFill>
          <a:blip r:embed="rId2" cstate="print"/>
          <a:stretch>
            <a:fillRect/>
          </a:stretch>
        </p:blipFill>
        <p:spPr>
          <a:xfrm>
            <a:off x="5214942" y="1214422"/>
            <a:ext cx="3672408" cy="4443614"/>
          </a:xfrm>
          <a:prstGeom prst="rect">
            <a:avLst/>
          </a:prstGeom>
        </p:spPr>
      </p:pic>
      <p:sp>
        <p:nvSpPr>
          <p:cNvPr id="1025" name="Rectangle 1"/>
          <p:cNvSpPr>
            <a:spLocks noChangeArrowheads="1"/>
          </p:cNvSpPr>
          <p:nvPr/>
        </p:nvSpPr>
        <p:spPr bwMode="auto">
          <a:xfrm>
            <a:off x="428596" y="1071546"/>
            <a:ext cx="364333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Так здесь-то суждено нам было</a:t>
            </a:r>
            <a:endParaRPr kumimoji="0" lang="ru-RU" sz="9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Сказать последнее прости…</a:t>
            </a:r>
            <a:endParaRPr kumimoji="0" lang="ru-RU" sz="9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Прости всему, чем сердце жило,</a:t>
            </a:r>
            <a:endParaRPr kumimoji="0" lang="ru-RU" sz="9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Что, жизнь твою убив, ее </a:t>
            </a:r>
            <a:r>
              <a:rPr kumimoji="0" lang="ru-RU" b="1" i="0"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истлило</a:t>
            </a:r>
            <a:r>
              <a:rPr kumimoji="0" lang="ru-RU"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a:t>
            </a:r>
            <a:endParaRPr kumimoji="0" lang="ru-RU" sz="9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В твоей измученной груди!..</a:t>
            </a:r>
            <a:endParaRPr kumimoji="0" lang="ru-RU" sz="9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Прости… Через много, много лет</a:t>
            </a:r>
            <a:endParaRPr kumimoji="0" lang="ru-RU" sz="9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Ты будешь помнить с содроганьем</a:t>
            </a:r>
            <a:endParaRPr kumimoji="0" lang="ru-RU" sz="9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Сей край, сей брег с его полуденным сияньем,</a:t>
            </a:r>
            <a:endParaRPr kumimoji="0" lang="ru-RU" sz="9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Где вечный блеск и долгий цвет,</a:t>
            </a:r>
            <a:endParaRPr kumimoji="0" lang="ru-RU" sz="9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Где поздних, бледных роз дыханьем</a:t>
            </a:r>
            <a:endParaRPr kumimoji="0" lang="ru-RU" sz="9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Декабрьский воздух разогрет</a:t>
            </a:r>
            <a:r>
              <a:rPr kumimoji="0" lang="ru-RU" b="1" i="1"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Ф.Тютчев. 1-е декабря 1837</a:t>
            </a:r>
            <a:endParaRPr kumimoji="0" lang="ru-RU" sz="2800" b="1" i="0" u="none" strike="noStrike" cap="none" normalizeH="0" baseline="0" dirty="0" smtClean="0">
              <a:ln>
                <a:noFill/>
              </a:ln>
              <a:solidFill>
                <a:srgbClr val="FFFF00"/>
              </a:solidFill>
              <a:effectLst/>
              <a:latin typeface="Arial" pitchFamily="34" charset="0"/>
              <a:cs typeface="Arial" pitchFamily="34" charset="0"/>
            </a:endParaRPr>
          </a:p>
        </p:txBody>
      </p:sp>
      <p:sp>
        <p:nvSpPr>
          <p:cNvPr id="4" name="Прямоугольник 3"/>
          <p:cNvSpPr/>
          <p:nvPr/>
        </p:nvSpPr>
        <p:spPr>
          <a:xfrm>
            <a:off x="2286000" y="357167"/>
            <a:ext cx="6000776" cy="707886"/>
          </a:xfrm>
          <a:prstGeom prst="rect">
            <a:avLst/>
          </a:prstGeom>
        </p:spPr>
        <p:txBody>
          <a:bodyPr wrap="square">
            <a:spAutoFit/>
          </a:bodyPr>
          <a:lstStyle/>
          <a:p>
            <a:pPr algn="ctr"/>
            <a:r>
              <a:rPr lang="ru-RU" sz="4000" b="1" dirty="0" err="1" smtClean="0">
                <a:solidFill>
                  <a:srgbClr val="0070C0"/>
                </a:solidFill>
              </a:rPr>
              <a:t>Эрнестина</a:t>
            </a:r>
            <a:r>
              <a:rPr lang="ru-RU" sz="4000" b="1" dirty="0" smtClean="0">
                <a:solidFill>
                  <a:srgbClr val="0070C0"/>
                </a:solidFill>
              </a:rPr>
              <a:t> </a:t>
            </a:r>
            <a:r>
              <a:rPr lang="ru-RU" sz="4000" b="1" dirty="0" err="1" smtClean="0">
                <a:solidFill>
                  <a:srgbClr val="0070C0"/>
                </a:solidFill>
              </a:rPr>
              <a:t>Дернберг</a:t>
            </a:r>
            <a:endParaRPr lang="ru-RU" sz="4000" b="1" dirty="0" smtClean="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923330"/>
          </a:xfrm>
          <a:prstGeom prst="rect">
            <a:avLst/>
          </a:prstGeom>
          <a:noFill/>
        </p:spPr>
        <p:txBody>
          <a:bodyPr wrap="square" lIns="91440" tIns="45720" rIns="91440" bIns="45720">
            <a:spAutoFit/>
          </a:bodyPr>
          <a:lstStyle/>
          <a:p>
            <a:pPr algn="ctr"/>
            <a:r>
              <a:rPr lang="ru-RU"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Вторая жена</a:t>
            </a: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5" name="Рисунок 4" descr="0_6f97e_a661adb7_XL.jpg"/>
          <p:cNvPicPr>
            <a:picLocks noChangeAspect="1"/>
          </p:cNvPicPr>
          <p:nvPr/>
        </p:nvPicPr>
        <p:blipFill>
          <a:blip r:embed="rId2" cstate="print"/>
          <a:stretch>
            <a:fillRect/>
          </a:stretch>
        </p:blipFill>
        <p:spPr>
          <a:xfrm>
            <a:off x="467544" y="1340768"/>
            <a:ext cx="3456384" cy="4565035"/>
          </a:xfrm>
          <a:prstGeom prst="rect">
            <a:avLst/>
          </a:prstGeom>
        </p:spPr>
      </p:pic>
      <p:sp>
        <p:nvSpPr>
          <p:cNvPr id="7" name="TextBox 6"/>
          <p:cNvSpPr txBox="1"/>
          <p:nvPr/>
        </p:nvSpPr>
        <p:spPr>
          <a:xfrm>
            <a:off x="4139952" y="2780928"/>
            <a:ext cx="2016224" cy="1569660"/>
          </a:xfrm>
          <a:prstGeom prst="rect">
            <a:avLst/>
          </a:prstGeom>
          <a:noFill/>
        </p:spPr>
        <p:txBody>
          <a:bodyPr wrap="square" rtlCol="0">
            <a:spAutoFit/>
          </a:bodyPr>
          <a:lstStyle/>
          <a:p>
            <a:r>
              <a:rPr lang="ru-RU" sz="9600" dirty="0" smtClean="0"/>
              <a:t>+</a:t>
            </a:r>
            <a:endParaRPr lang="ru-RU" sz="9600" dirty="0"/>
          </a:p>
        </p:txBody>
      </p:sp>
      <p:sp>
        <p:nvSpPr>
          <p:cNvPr id="9" name="TextBox 8"/>
          <p:cNvSpPr txBox="1"/>
          <p:nvPr/>
        </p:nvSpPr>
        <p:spPr>
          <a:xfrm>
            <a:off x="4860032" y="5903893"/>
            <a:ext cx="4176464" cy="954107"/>
          </a:xfrm>
          <a:prstGeom prst="rect">
            <a:avLst/>
          </a:prstGeom>
          <a:noFill/>
        </p:spPr>
        <p:txBody>
          <a:bodyPr wrap="square" rtlCol="0">
            <a:spAutoFit/>
          </a:bodyPr>
          <a:lstStyle/>
          <a:p>
            <a:pPr algn="ctr"/>
            <a:r>
              <a:rPr lang="ru-RU" sz="2800" dirty="0" smtClean="0"/>
              <a:t>  </a:t>
            </a:r>
            <a:r>
              <a:rPr lang="ru-RU" sz="2800" dirty="0" err="1" smtClean="0"/>
              <a:t>Эрнестина</a:t>
            </a:r>
            <a:r>
              <a:rPr lang="ru-RU" sz="2800" dirty="0" smtClean="0"/>
              <a:t> </a:t>
            </a:r>
            <a:r>
              <a:rPr lang="ru-RU" sz="2800" dirty="0" err="1" smtClean="0"/>
              <a:t>Дернберг</a:t>
            </a:r>
            <a:endParaRPr lang="ru-RU" sz="2800" dirty="0" smtClean="0"/>
          </a:p>
          <a:p>
            <a:pPr algn="ctr"/>
            <a:r>
              <a:rPr lang="ru-RU" sz="2800" dirty="0" smtClean="0"/>
              <a:t>(1833)</a:t>
            </a:r>
            <a:endParaRPr lang="ru-RU" sz="2800" dirty="0"/>
          </a:p>
        </p:txBody>
      </p:sp>
      <p:pic>
        <p:nvPicPr>
          <p:cNvPr id="8" name="Рисунок 7" descr="1337782.jpg"/>
          <p:cNvPicPr>
            <a:picLocks noChangeAspect="1"/>
          </p:cNvPicPr>
          <p:nvPr/>
        </p:nvPicPr>
        <p:blipFill>
          <a:blip r:embed="rId3" cstate="print"/>
          <a:stretch>
            <a:fillRect/>
          </a:stretch>
        </p:blipFill>
        <p:spPr>
          <a:xfrm>
            <a:off x="5076056" y="1412776"/>
            <a:ext cx="3749177" cy="4536504"/>
          </a:xfrm>
          <a:prstGeom prst="rect">
            <a:avLst/>
          </a:prstGeom>
        </p:spPr>
      </p:pic>
      <p:sp>
        <p:nvSpPr>
          <p:cNvPr id="10" name="TextBox 9"/>
          <p:cNvSpPr txBox="1"/>
          <p:nvPr/>
        </p:nvSpPr>
        <p:spPr>
          <a:xfrm>
            <a:off x="7236296" y="1052736"/>
            <a:ext cx="1584176" cy="369332"/>
          </a:xfrm>
          <a:prstGeom prst="rect">
            <a:avLst/>
          </a:prstGeom>
          <a:noFill/>
        </p:spPr>
        <p:txBody>
          <a:bodyPr wrap="square" rtlCol="0">
            <a:spAutoFit/>
          </a:bodyPr>
          <a:lstStyle/>
          <a:p>
            <a:r>
              <a:rPr lang="ru-RU" dirty="0" smtClean="0"/>
              <a:t>Ф. </a:t>
            </a:r>
            <a:r>
              <a:rPr lang="ru-RU" dirty="0" err="1" smtClean="0"/>
              <a:t>Дюрк</a:t>
            </a:r>
            <a:r>
              <a:rPr lang="ru-RU" dirty="0" smtClean="0"/>
              <a:t>, 1834</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4"/>
                                        </p:tgtEl>
                                        <p:attrNameLst>
                                          <p:attrName>ppt_w</p:attrName>
                                        </p:attrNameLst>
                                      </p:cBhvr>
                                      <p:tavLst>
                                        <p:tav tm="0">
                                          <p:val>
                                            <p:strVal val="#ppt_w*.05"/>
                                          </p:val>
                                        </p:tav>
                                        <p:tav tm="100000">
                                          <p:val>
                                            <p:strVal val="#ppt_w"/>
                                          </p:val>
                                        </p:tav>
                                      </p:tavLst>
                                    </p:anim>
                                    <p:anim calcmode="lin" valueType="num">
                                      <p:cBhvr>
                                        <p:cTn id="10" dur="2000" fill="hold"/>
                                        <p:tgtEl>
                                          <p:spTgt spid="4"/>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4"/>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4"/>
                                        </p:tgtEl>
                                      </p:cBhvr>
                                    </p:animEffect>
                                  </p:childTnLst>
                                </p:cTn>
                              </p:par>
                            </p:childTnLst>
                          </p:cTn>
                        </p:par>
                        <p:par>
                          <p:cTn id="15" fill="hold">
                            <p:stCondLst>
                              <p:cond delay="2000"/>
                            </p:stCondLst>
                            <p:childTnLst>
                              <p:par>
                                <p:cTn id="16" presetID="54" presetClass="entr" presetSubtype="0" accel="10000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2000" fill="hold"/>
                                        <p:tgtEl>
                                          <p:spTgt spid="5"/>
                                        </p:tgtEl>
                                        <p:attrNameLst>
                                          <p:attrName>ppt_w</p:attrName>
                                        </p:attrNameLst>
                                      </p:cBhvr>
                                      <p:tavLst>
                                        <p:tav tm="0">
                                          <p:val>
                                            <p:strVal val="#ppt_w*0.05"/>
                                          </p:val>
                                        </p:tav>
                                        <p:tav tm="100000">
                                          <p:val>
                                            <p:strVal val="#ppt_w"/>
                                          </p:val>
                                        </p:tav>
                                      </p:tavLst>
                                    </p:anim>
                                    <p:anim calcmode="lin" valueType="num">
                                      <p:cBhvr>
                                        <p:cTn id="19" dur="2000" fill="hold"/>
                                        <p:tgtEl>
                                          <p:spTgt spid="5"/>
                                        </p:tgtEl>
                                        <p:attrNameLst>
                                          <p:attrName>ppt_h</p:attrName>
                                        </p:attrNameLst>
                                      </p:cBhvr>
                                      <p:tavLst>
                                        <p:tav tm="0">
                                          <p:val>
                                            <p:strVal val="#ppt_h"/>
                                          </p:val>
                                        </p:tav>
                                        <p:tav tm="100000">
                                          <p:val>
                                            <p:strVal val="#ppt_h"/>
                                          </p:val>
                                        </p:tav>
                                      </p:tavLst>
                                    </p:anim>
                                    <p:anim calcmode="lin" valueType="num">
                                      <p:cBhvr>
                                        <p:cTn id="20" dur="2000" fill="hold"/>
                                        <p:tgtEl>
                                          <p:spTgt spid="5"/>
                                        </p:tgtEl>
                                        <p:attrNameLst>
                                          <p:attrName>ppt_x</p:attrName>
                                        </p:attrNameLst>
                                      </p:cBhvr>
                                      <p:tavLst>
                                        <p:tav tm="0">
                                          <p:val>
                                            <p:strVal val="#ppt_x-.2"/>
                                          </p:val>
                                        </p:tav>
                                        <p:tav tm="100000">
                                          <p:val>
                                            <p:strVal val="#ppt_x"/>
                                          </p:val>
                                        </p:tav>
                                      </p:tavLst>
                                    </p:anim>
                                    <p:anim calcmode="lin" valueType="num">
                                      <p:cBhvr>
                                        <p:cTn id="21" dur="2000" fill="hold"/>
                                        <p:tgtEl>
                                          <p:spTgt spid="5"/>
                                        </p:tgtEl>
                                        <p:attrNameLst>
                                          <p:attrName>ppt_y</p:attrName>
                                        </p:attrNameLst>
                                      </p:cBhvr>
                                      <p:tavLst>
                                        <p:tav tm="0">
                                          <p:val>
                                            <p:strVal val="#ppt_y"/>
                                          </p:val>
                                        </p:tav>
                                        <p:tav tm="100000">
                                          <p:val>
                                            <p:strVal val="#ppt_y"/>
                                          </p:val>
                                        </p:tav>
                                      </p:tavLst>
                                    </p:anim>
                                    <p:animEffect transition="in" filter="fade">
                                      <p:cBhvr>
                                        <p:cTn id="22" dur="2000"/>
                                        <p:tgtEl>
                                          <p:spTgt spid="5"/>
                                        </p:tgtEl>
                                      </p:cBhvr>
                                    </p:animEffect>
                                  </p:childTnLst>
                                </p:cTn>
                              </p:par>
                            </p:childTnLst>
                          </p:cTn>
                        </p:par>
                        <p:par>
                          <p:cTn id="23" fill="hold">
                            <p:stCondLst>
                              <p:cond delay="4000"/>
                            </p:stCondLst>
                            <p:childTnLst>
                              <p:par>
                                <p:cTn id="24" presetID="2" presetClass="entr" presetSubtype="4"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1000" fill="hold"/>
                                        <p:tgtEl>
                                          <p:spTgt spid="7"/>
                                        </p:tgtEl>
                                        <p:attrNameLst>
                                          <p:attrName>ppt_x</p:attrName>
                                        </p:attrNameLst>
                                      </p:cBhvr>
                                      <p:tavLst>
                                        <p:tav tm="0">
                                          <p:val>
                                            <p:strVal val="#ppt_x"/>
                                          </p:val>
                                        </p:tav>
                                        <p:tav tm="100000">
                                          <p:val>
                                            <p:strVal val="#ppt_x"/>
                                          </p:val>
                                        </p:tav>
                                      </p:tavLst>
                                    </p:anim>
                                    <p:anim calcmode="lin" valueType="num">
                                      <p:cBhvr additive="base">
                                        <p:cTn id="27" dur="1000" fill="hold"/>
                                        <p:tgtEl>
                                          <p:spTgt spid="7"/>
                                        </p:tgtEl>
                                        <p:attrNameLst>
                                          <p:attrName>ppt_y</p:attrName>
                                        </p:attrNameLst>
                                      </p:cBhvr>
                                      <p:tavLst>
                                        <p:tav tm="0">
                                          <p:val>
                                            <p:strVal val="1+#ppt_h/2"/>
                                          </p:val>
                                        </p:tav>
                                        <p:tav tm="100000">
                                          <p:val>
                                            <p:strVal val="#ppt_y"/>
                                          </p:val>
                                        </p:tav>
                                      </p:tavLst>
                                    </p:anim>
                                  </p:childTnLst>
                                </p:cTn>
                              </p:par>
                            </p:childTnLst>
                          </p:cTn>
                        </p:par>
                        <p:par>
                          <p:cTn id="28" fill="hold">
                            <p:stCondLst>
                              <p:cond delay="5000"/>
                            </p:stCondLst>
                            <p:childTnLst>
                              <p:par>
                                <p:cTn id="29" presetID="10"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3000"/>
                                        <p:tgtEl>
                                          <p:spTgt spid="8"/>
                                        </p:tgtEl>
                                      </p:cBhvr>
                                    </p:animEffect>
                                  </p:childTnLst>
                                </p:cTn>
                              </p:par>
                            </p:childTnLst>
                          </p:cTn>
                        </p:par>
                        <p:par>
                          <p:cTn id="32" fill="hold">
                            <p:stCondLst>
                              <p:cond delay="8000"/>
                            </p:stCondLst>
                            <p:childTnLst>
                              <p:par>
                                <p:cTn id="33" presetID="40" presetClass="entr" presetSubtype="0" fill="hold" grpId="0" nodeType="afterEffect">
                                  <p:stCondLst>
                                    <p:cond delay="0"/>
                                  </p:stCondLst>
                                  <p:iterate type="lt">
                                    <p:tmPct val="10000"/>
                                  </p:iterate>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1"/>
                                          </p:val>
                                        </p:tav>
                                        <p:tav tm="100000">
                                          <p:val>
                                            <p:strVal val="#ppt_x"/>
                                          </p:val>
                                        </p:tav>
                                      </p:tavLst>
                                    </p:anim>
                                    <p:anim calcmode="lin" valueType="num">
                                      <p:cBhvr>
                                        <p:cTn id="37" dur="1000" fill="hold"/>
                                        <p:tgtEl>
                                          <p:spTgt spid="9"/>
                                        </p:tgtEl>
                                        <p:attrNameLst>
                                          <p:attrName>ppt_y</p:attrName>
                                        </p:attrNameLst>
                                      </p:cBhvr>
                                      <p:tavLst>
                                        <p:tav tm="0">
                                          <p:val>
                                            <p:strVal val="#ppt_y"/>
                                          </p:val>
                                        </p:tav>
                                        <p:tav tm="100000">
                                          <p:val>
                                            <p:strVal val="#ppt_y"/>
                                          </p:val>
                                        </p:tav>
                                      </p:tavLst>
                                    </p:anim>
                                  </p:childTnLst>
                                </p:cTn>
                              </p:par>
                            </p:childTnLst>
                          </p:cTn>
                        </p:par>
                        <p:par>
                          <p:cTn id="38" fill="hold">
                            <p:stCondLst>
                              <p:cond delay="11200"/>
                            </p:stCondLst>
                            <p:childTnLst>
                              <p:par>
                                <p:cTn id="39" presetID="10"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42910" y="142852"/>
            <a:ext cx="7715304" cy="923330"/>
          </a:xfrm>
          <a:prstGeom prst="rect">
            <a:avLst/>
          </a:prstGeom>
          <a:noFill/>
        </p:spPr>
        <p:txBody>
          <a:bodyPr wrap="square" lIns="91440" tIns="45720" rIns="91440" bIns="45720">
            <a:spAutoFit/>
          </a:bodyPr>
          <a:lstStyle/>
          <a:p>
            <a:pPr algn="ctr"/>
            <a:r>
              <a:rPr lang="ru-RU" sz="54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Эрнестина</a:t>
            </a:r>
            <a:r>
              <a:rPr lang="ru-RU"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ru-RU" sz="54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Дернберг</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5" name="Рисунок 4" descr="1337782.jpg"/>
          <p:cNvPicPr>
            <a:picLocks noChangeAspect="1"/>
          </p:cNvPicPr>
          <p:nvPr/>
        </p:nvPicPr>
        <p:blipFill>
          <a:blip r:embed="rId2" cstate="print"/>
          <a:stretch>
            <a:fillRect/>
          </a:stretch>
        </p:blipFill>
        <p:spPr>
          <a:xfrm>
            <a:off x="395536" y="1052736"/>
            <a:ext cx="3672408" cy="4443614"/>
          </a:xfrm>
          <a:prstGeom prst="rect">
            <a:avLst/>
          </a:prstGeom>
        </p:spPr>
      </p:pic>
      <p:sp>
        <p:nvSpPr>
          <p:cNvPr id="6" name="TextBox 5"/>
          <p:cNvSpPr txBox="1"/>
          <p:nvPr/>
        </p:nvSpPr>
        <p:spPr>
          <a:xfrm>
            <a:off x="4283968" y="1052736"/>
            <a:ext cx="4176464" cy="5632311"/>
          </a:xfrm>
          <a:prstGeom prst="rect">
            <a:avLst/>
          </a:prstGeom>
          <a:noFill/>
        </p:spPr>
        <p:txBody>
          <a:bodyPr wrap="square" rtlCol="0">
            <a:spAutoFit/>
          </a:bodyPr>
          <a:lstStyle/>
          <a:p>
            <a:r>
              <a:rPr lang="ru-RU" sz="3200" b="1" dirty="0" smtClean="0">
                <a:solidFill>
                  <a:srgbClr val="FFFF00"/>
                </a:solidFill>
              </a:rPr>
              <a:t>29 </a:t>
            </a:r>
            <a:r>
              <a:rPr lang="ru-RU" sz="3200" b="1" dirty="0" smtClean="0">
                <a:solidFill>
                  <a:srgbClr val="FFFF00"/>
                </a:solidFill>
              </a:rPr>
              <a:t>июля 1839 года Ф.И.Тютчев венчался с </a:t>
            </a:r>
            <a:r>
              <a:rPr lang="ru-RU" sz="3200" b="1" dirty="0" err="1" smtClean="0">
                <a:solidFill>
                  <a:srgbClr val="FFFF00"/>
                </a:solidFill>
              </a:rPr>
              <a:t>Эрнестиной</a:t>
            </a:r>
            <a:r>
              <a:rPr lang="ru-RU" sz="3200" b="1" dirty="0" smtClean="0">
                <a:solidFill>
                  <a:srgbClr val="FFFF00"/>
                </a:solidFill>
              </a:rPr>
              <a:t> </a:t>
            </a:r>
            <a:r>
              <a:rPr lang="ru-RU" sz="3200" b="1" dirty="0" err="1" smtClean="0">
                <a:solidFill>
                  <a:srgbClr val="FFFF00"/>
                </a:solidFill>
              </a:rPr>
              <a:t>Дёрнберг</a:t>
            </a:r>
            <a:r>
              <a:rPr lang="ru-RU" sz="3200" b="1" dirty="0" smtClean="0">
                <a:solidFill>
                  <a:srgbClr val="FFFF00"/>
                </a:solidFill>
              </a:rPr>
              <a:t> в Швейцарии, в городе Берне, в церкви при русской миссии. После этого молодая семья поселилась в Мюнхене. </a:t>
            </a:r>
          </a:p>
          <a:p>
            <a:r>
              <a:rPr lang="ru-RU" sz="2000" dirty="0" smtClean="0"/>
              <a:t> </a:t>
            </a:r>
          </a:p>
          <a:p>
            <a:endParaRPr lang="ru-RU"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par>
                          <p:cTn id="14" fill="hold">
                            <p:stCondLst>
                              <p:cond delay="3000"/>
                            </p:stCondLst>
                            <p:childTnLst>
                              <p:par>
                                <p:cTn id="15" presetID="25"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8" dur="10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9" dur="1000" accel="50000" fill="hold">
                                          <p:stCondLst>
                                            <p:cond delay="1000"/>
                                          </p:stCondLst>
                                        </p:cTn>
                                        <p:tgtEl>
                                          <p:spTgt spid="6"/>
                                        </p:tgtEl>
                                        <p:attrNameLst>
                                          <p:attrName>ppt_w</p:attrName>
                                        </p:attrNameLst>
                                      </p:cBhvr>
                                      <p:tavLst>
                                        <p:tav tm="0">
                                          <p:val>
                                            <p:strVal val="#ppt_w*.05"/>
                                          </p:val>
                                        </p:tav>
                                        <p:tav tm="100000">
                                          <p:val>
                                            <p:strVal val="#ppt_w"/>
                                          </p:val>
                                        </p:tav>
                                      </p:tavLst>
                                    </p:anim>
                                    <p:anim calcmode="lin" valueType="num">
                                      <p:cBhvr>
                                        <p:cTn id="20" dur="2000" fill="hold"/>
                                        <p:tgtEl>
                                          <p:spTgt spid="6"/>
                                        </p:tgtEl>
                                        <p:attrNameLst>
                                          <p:attrName>ppt_h</p:attrName>
                                        </p:attrNameLst>
                                      </p:cBhvr>
                                      <p:tavLst>
                                        <p:tav tm="0">
                                          <p:val>
                                            <p:strVal val="#ppt_h"/>
                                          </p:val>
                                        </p:tav>
                                        <p:tav tm="100000">
                                          <p:val>
                                            <p:strVal val="#ppt_h"/>
                                          </p:val>
                                        </p:tav>
                                      </p:tavLst>
                                    </p:anim>
                                    <p:anim calcmode="lin" valueType="num">
                                      <p:cBhvr>
                                        <p:cTn id="21" dur="10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2" dur="10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3" dur="1000" accel="50000" fill="hold">
                                          <p:stCondLst>
                                            <p:cond delay="1000"/>
                                          </p:stCondLst>
                                        </p:cTn>
                                        <p:tgtEl>
                                          <p:spTgt spid="6"/>
                                        </p:tgtEl>
                                        <p:attrNameLst>
                                          <p:attrName>ppt_y</p:attrName>
                                        </p:attrNameLst>
                                      </p:cBhvr>
                                      <p:tavLst>
                                        <p:tav tm="0">
                                          <p:val>
                                            <p:strVal val="#ppt_y+.1"/>
                                          </p:val>
                                        </p:tav>
                                        <p:tav tm="100000">
                                          <p:val>
                                            <p:strVal val="#ppt_y"/>
                                          </p:val>
                                        </p:tav>
                                      </p:tavLst>
                                    </p:anim>
                                    <p:animEffect transition="in" filter="fade">
                                      <p:cBhvr>
                                        <p:cTn id="24" dur="2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357166"/>
            <a:ext cx="7215238" cy="785834"/>
          </a:xfrm>
        </p:spPr>
        <p:txBody>
          <a:bodyPr>
            <a:normAutofit/>
          </a:bodyPr>
          <a:lstStyle/>
          <a:p>
            <a:r>
              <a:rPr lang="ru-RU" sz="3200" b="1" dirty="0" smtClean="0"/>
              <a:t>«</a:t>
            </a:r>
            <a:r>
              <a:rPr lang="ru-RU" sz="3200" dirty="0" smtClean="0">
                <a:latin typeface="Arial" pitchFamily="34" charset="0"/>
                <a:ea typeface="Times New Roman" pitchFamily="18" charset="0"/>
                <a:cs typeface="Arial" pitchFamily="34" charset="0"/>
              </a:rPr>
              <a:t>О, если б мимолетный дух </a:t>
            </a:r>
            <a:r>
              <a:rPr lang="ru-RU" sz="3200" b="1" dirty="0" smtClean="0"/>
              <a:t>…»</a:t>
            </a:r>
            <a:endParaRPr lang="ru-RU" sz="3200" b="1" dirty="0"/>
          </a:p>
        </p:txBody>
      </p:sp>
      <p:sp>
        <p:nvSpPr>
          <p:cNvPr id="4" name="TextBox 3"/>
          <p:cNvSpPr txBox="1"/>
          <p:nvPr/>
        </p:nvSpPr>
        <p:spPr>
          <a:xfrm>
            <a:off x="539552" y="5877272"/>
            <a:ext cx="7992888" cy="923330"/>
          </a:xfrm>
          <a:prstGeom prst="rect">
            <a:avLst/>
          </a:prstGeom>
          <a:noFill/>
        </p:spPr>
        <p:txBody>
          <a:bodyPr wrap="square" rtlCol="0">
            <a:spAutoFit/>
          </a:bodyPr>
          <a:lstStyle/>
          <a:p>
            <a:r>
              <a:rPr lang="ru-RU" b="1" dirty="0" smtClean="0"/>
              <a:t>Стихи посвященные </a:t>
            </a:r>
            <a:r>
              <a:rPr lang="ru-RU" b="1" dirty="0" err="1" smtClean="0"/>
              <a:t>Эрнестине</a:t>
            </a:r>
            <a:r>
              <a:rPr lang="ru-RU" b="1" dirty="0" smtClean="0"/>
              <a:t>: </a:t>
            </a:r>
            <a:r>
              <a:rPr lang="ru-RU" dirty="0" smtClean="0"/>
              <a:t>«Люблю глаза твои, мой друг…», «Мечта», «Вверх по течению вашей жизни», «Она сидела на полу…», «Все отнял у меня казнящий Бог…» и др.</a:t>
            </a:r>
            <a:endParaRPr lang="ru-RU" b="1" dirty="0"/>
          </a:p>
        </p:txBody>
      </p:sp>
      <p:sp>
        <p:nvSpPr>
          <p:cNvPr id="5" name="TextBox 4"/>
          <p:cNvSpPr txBox="1"/>
          <p:nvPr/>
        </p:nvSpPr>
        <p:spPr>
          <a:xfrm>
            <a:off x="107504" y="1268760"/>
            <a:ext cx="3750116" cy="646331"/>
          </a:xfrm>
          <a:prstGeom prst="rect">
            <a:avLst/>
          </a:prstGeom>
          <a:noFill/>
        </p:spPr>
        <p:txBody>
          <a:bodyPr wrap="square" rtlCol="0">
            <a:spAutoFit/>
          </a:bodyPr>
          <a:lstStyle/>
          <a:p>
            <a:r>
              <a:rPr lang="ru-RU" dirty="0" smtClean="0"/>
              <a:t/>
            </a:r>
            <a:br>
              <a:rPr lang="ru-RU" dirty="0" smtClean="0"/>
            </a:br>
            <a:endParaRPr lang="ru-RU" dirty="0"/>
          </a:p>
        </p:txBody>
      </p:sp>
      <p:pic>
        <p:nvPicPr>
          <p:cNvPr id="7" name="Рисунок 6" descr="image0052.jpg"/>
          <p:cNvPicPr>
            <a:picLocks noChangeAspect="1"/>
          </p:cNvPicPr>
          <p:nvPr/>
        </p:nvPicPr>
        <p:blipFill>
          <a:blip r:embed="rId2" cstate="print"/>
          <a:stretch>
            <a:fillRect/>
          </a:stretch>
        </p:blipFill>
        <p:spPr>
          <a:xfrm rot="20740407">
            <a:off x="3635896" y="2852936"/>
            <a:ext cx="2448272" cy="2795624"/>
          </a:xfrm>
          <a:prstGeom prst="rect">
            <a:avLst/>
          </a:prstGeom>
        </p:spPr>
      </p:pic>
      <p:pic>
        <p:nvPicPr>
          <p:cNvPr id="9" name="Рисунок 8" descr="i.jpg"/>
          <p:cNvPicPr>
            <a:picLocks noChangeAspect="1"/>
          </p:cNvPicPr>
          <p:nvPr/>
        </p:nvPicPr>
        <p:blipFill>
          <a:blip r:embed="rId3" cstate="print"/>
          <a:stretch>
            <a:fillRect/>
          </a:stretch>
        </p:blipFill>
        <p:spPr>
          <a:xfrm rot="21028475">
            <a:off x="6340952" y="1520015"/>
            <a:ext cx="2180365" cy="2566363"/>
          </a:xfrm>
          <a:prstGeom prst="rect">
            <a:avLst/>
          </a:prstGeom>
        </p:spPr>
      </p:pic>
      <p:sp>
        <p:nvSpPr>
          <p:cNvPr id="7169" name="Rectangle 1"/>
          <p:cNvSpPr>
            <a:spLocks noChangeArrowheads="1"/>
          </p:cNvSpPr>
          <p:nvPr/>
        </p:nvSpPr>
        <p:spPr bwMode="auto">
          <a:xfrm>
            <a:off x="214282" y="857232"/>
            <a:ext cx="3643338" cy="5960726"/>
          </a:xfrm>
          <a:prstGeom prst="rect">
            <a:avLst/>
          </a:prstGeom>
          <a:noFill/>
          <a:ln w="9525">
            <a:noFill/>
            <a:miter lim="800000"/>
            <a:headEnd/>
            <a:tailEnd/>
          </a:ln>
          <a:effectLst/>
        </p:spPr>
        <p:txBody>
          <a:bodyPr vert="horz" wrap="square" lIns="450708" tIns="360249" rIns="539580" bIns="26979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B0F0"/>
                </a:solidFill>
                <a:effectLst/>
                <a:latin typeface="Arial" pitchFamily="34" charset="0"/>
                <a:ea typeface="Times New Roman" pitchFamily="18" charset="0"/>
                <a:cs typeface="Arial" pitchFamily="34" charset="0"/>
              </a:rPr>
              <a:t>Глядел я, стоя над Невой,</a:t>
            </a:r>
            <a:endParaRPr kumimoji="0" lang="ru-RU" sz="700" b="1" i="0" u="none" strike="noStrike" cap="none" normalizeH="0" baseline="0" dirty="0" smtClean="0">
              <a:ln>
                <a:noFill/>
              </a:ln>
              <a:solidFill>
                <a:srgbClr val="00B0F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B0F0"/>
                </a:solidFill>
                <a:effectLst/>
                <a:latin typeface="Arial" pitchFamily="34" charset="0"/>
                <a:ea typeface="Times New Roman" pitchFamily="18" charset="0"/>
                <a:cs typeface="Arial" pitchFamily="34" charset="0"/>
              </a:rPr>
              <a:t>Как Исаака-великана</a:t>
            </a:r>
            <a:endParaRPr kumimoji="0" lang="ru-RU" sz="700" b="1" i="0" u="none" strike="noStrike" cap="none" normalizeH="0" baseline="0" dirty="0" smtClean="0">
              <a:ln>
                <a:noFill/>
              </a:ln>
              <a:solidFill>
                <a:srgbClr val="00B0F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B0F0"/>
                </a:solidFill>
                <a:effectLst/>
                <a:latin typeface="Arial" pitchFamily="34" charset="0"/>
                <a:ea typeface="Times New Roman" pitchFamily="18" charset="0"/>
                <a:cs typeface="Arial" pitchFamily="34" charset="0"/>
              </a:rPr>
              <a:t>Во мгле морозного тумана</a:t>
            </a:r>
            <a:endParaRPr kumimoji="0" lang="ru-RU" sz="700" b="1" i="0" u="none" strike="noStrike" cap="none" normalizeH="0" baseline="0" dirty="0" smtClean="0">
              <a:ln>
                <a:noFill/>
              </a:ln>
              <a:solidFill>
                <a:srgbClr val="00B0F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B0F0"/>
                </a:solidFill>
                <a:effectLst/>
                <a:latin typeface="Arial" pitchFamily="34" charset="0"/>
                <a:ea typeface="Times New Roman" pitchFamily="18" charset="0"/>
                <a:cs typeface="Arial" pitchFamily="34" charset="0"/>
              </a:rPr>
              <a:t>Светился купол золотой.</a:t>
            </a:r>
            <a:endParaRPr kumimoji="0" lang="ru-RU" sz="700" b="1" i="0" u="none" strike="noStrike" cap="none" normalizeH="0" baseline="0" dirty="0" smtClean="0">
              <a:ln>
                <a:noFill/>
              </a:ln>
              <a:solidFill>
                <a:srgbClr val="00B0F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B0F0"/>
                </a:solidFill>
                <a:effectLst/>
                <a:latin typeface="Arial" pitchFamily="34" charset="0"/>
                <a:ea typeface="Times New Roman" pitchFamily="18" charset="0"/>
                <a:cs typeface="Arial" pitchFamily="34" charset="0"/>
              </a:rPr>
              <a:t>Всходили робко облака</a:t>
            </a:r>
            <a:endParaRPr kumimoji="0" lang="ru-RU" sz="700" b="1" i="0" u="none" strike="noStrike" cap="none" normalizeH="0" baseline="0" dirty="0" smtClean="0">
              <a:ln>
                <a:noFill/>
              </a:ln>
              <a:solidFill>
                <a:srgbClr val="00B0F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B0F0"/>
                </a:solidFill>
                <a:effectLst/>
                <a:latin typeface="Arial" pitchFamily="34" charset="0"/>
                <a:ea typeface="Times New Roman" pitchFamily="18" charset="0"/>
                <a:cs typeface="Arial" pitchFamily="34" charset="0"/>
              </a:rPr>
              <a:t>На небо зимнее, ночное,</a:t>
            </a:r>
            <a:endParaRPr kumimoji="0" lang="ru-RU" sz="700" b="1" i="0" u="none" strike="noStrike" cap="none" normalizeH="0" baseline="0" dirty="0" smtClean="0">
              <a:ln>
                <a:noFill/>
              </a:ln>
              <a:solidFill>
                <a:srgbClr val="00B0F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B0F0"/>
                </a:solidFill>
                <a:effectLst/>
                <a:latin typeface="Arial" pitchFamily="34" charset="0"/>
                <a:ea typeface="Times New Roman" pitchFamily="18" charset="0"/>
                <a:cs typeface="Arial" pitchFamily="34" charset="0"/>
              </a:rPr>
              <a:t>Белела в мертвенном покое</a:t>
            </a:r>
            <a:endParaRPr kumimoji="0" lang="ru-RU" sz="700" b="1" i="0" u="none" strike="noStrike" cap="none" normalizeH="0" baseline="0" dirty="0" smtClean="0">
              <a:ln>
                <a:noFill/>
              </a:ln>
              <a:solidFill>
                <a:srgbClr val="00B0F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B0F0"/>
                </a:solidFill>
                <a:effectLst/>
                <a:latin typeface="Arial" pitchFamily="34" charset="0"/>
                <a:ea typeface="Times New Roman" pitchFamily="18" charset="0"/>
                <a:cs typeface="Arial" pitchFamily="34" charset="0"/>
              </a:rPr>
              <a:t>Оледенелая река.</a:t>
            </a:r>
            <a:endParaRPr kumimoji="0" lang="ru-RU" sz="700" b="1" i="0" u="none" strike="noStrike" cap="none" normalizeH="0" baseline="0" dirty="0" smtClean="0">
              <a:ln>
                <a:noFill/>
              </a:ln>
              <a:solidFill>
                <a:srgbClr val="00B0F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B0F0"/>
                </a:solidFill>
                <a:effectLst/>
                <a:latin typeface="Arial" pitchFamily="34" charset="0"/>
                <a:ea typeface="Times New Roman" pitchFamily="18" charset="0"/>
                <a:cs typeface="Arial" pitchFamily="34" charset="0"/>
              </a:rPr>
              <a:t>Я вспомнил, грустно -молчалив,</a:t>
            </a:r>
            <a:endParaRPr kumimoji="0" lang="ru-RU" sz="700" b="1" i="0" u="none" strike="noStrike" cap="none" normalizeH="0" baseline="0" dirty="0" smtClean="0">
              <a:ln>
                <a:noFill/>
              </a:ln>
              <a:solidFill>
                <a:srgbClr val="00B0F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B0F0"/>
                </a:solidFill>
                <a:effectLst/>
                <a:latin typeface="Arial" pitchFamily="34" charset="0"/>
                <a:ea typeface="Times New Roman" pitchFamily="18" charset="0"/>
                <a:cs typeface="Arial" pitchFamily="34" charset="0"/>
              </a:rPr>
              <a:t>Как в тех странах, где солнце греет,</a:t>
            </a:r>
            <a:endParaRPr kumimoji="0" lang="ru-RU" sz="700" b="1" i="0" u="none" strike="noStrike" cap="none" normalizeH="0" baseline="0" dirty="0" smtClean="0">
              <a:ln>
                <a:noFill/>
              </a:ln>
              <a:solidFill>
                <a:srgbClr val="00B0F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B0F0"/>
                </a:solidFill>
                <a:effectLst/>
                <a:latin typeface="Arial" pitchFamily="34" charset="0"/>
                <a:ea typeface="Times New Roman" pitchFamily="18" charset="0"/>
                <a:cs typeface="Arial" pitchFamily="34" charset="0"/>
              </a:rPr>
              <a:t>Теперь на солнце пламенеет</a:t>
            </a:r>
            <a:endParaRPr kumimoji="0" lang="ru-RU" sz="700" b="1" i="0" u="none" strike="noStrike" cap="none" normalizeH="0" baseline="0" dirty="0" smtClean="0">
              <a:ln>
                <a:noFill/>
              </a:ln>
              <a:solidFill>
                <a:srgbClr val="00B0F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B0F0"/>
                </a:solidFill>
                <a:effectLst/>
                <a:latin typeface="Arial" pitchFamily="34" charset="0"/>
                <a:ea typeface="Times New Roman" pitchFamily="18" charset="0"/>
                <a:cs typeface="Arial" pitchFamily="34" charset="0"/>
              </a:rPr>
              <a:t>Роскошный Генуи залив…</a:t>
            </a:r>
            <a:endParaRPr kumimoji="0" lang="ru-RU" sz="700" b="1" i="0" u="none" strike="noStrike" cap="none" normalizeH="0" baseline="0" dirty="0" smtClean="0">
              <a:ln>
                <a:noFill/>
              </a:ln>
              <a:solidFill>
                <a:srgbClr val="00B0F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B0F0"/>
                </a:solidFill>
                <a:effectLst/>
                <a:latin typeface="Arial" pitchFamily="34" charset="0"/>
                <a:ea typeface="Times New Roman" pitchFamily="18" charset="0"/>
                <a:cs typeface="Arial" pitchFamily="34" charset="0"/>
              </a:rPr>
              <a:t>О Север, Север-чародей,</a:t>
            </a:r>
            <a:endParaRPr kumimoji="0" lang="ru-RU" sz="700" b="1" i="0" u="none" strike="noStrike" cap="none" normalizeH="0" baseline="0" dirty="0" smtClean="0">
              <a:ln>
                <a:noFill/>
              </a:ln>
              <a:solidFill>
                <a:srgbClr val="00B0F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B0F0"/>
                </a:solidFill>
                <a:effectLst/>
                <a:latin typeface="Arial" pitchFamily="34" charset="0"/>
                <a:ea typeface="Times New Roman" pitchFamily="18" charset="0"/>
                <a:cs typeface="Arial" pitchFamily="34" charset="0"/>
              </a:rPr>
              <a:t>Иль я тобою околдован?</a:t>
            </a:r>
            <a:endParaRPr kumimoji="0" lang="ru-RU" sz="700" b="1" i="0" u="none" strike="noStrike" cap="none" normalizeH="0" baseline="0" dirty="0" smtClean="0">
              <a:ln>
                <a:noFill/>
              </a:ln>
              <a:solidFill>
                <a:srgbClr val="00B0F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B0F0"/>
                </a:solidFill>
                <a:effectLst/>
                <a:latin typeface="Arial" pitchFamily="34" charset="0"/>
                <a:ea typeface="Times New Roman" pitchFamily="18" charset="0"/>
                <a:cs typeface="Arial" pitchFamily="34" charset="0"/>
              </a:rPr>
              <a:t>Иль в самом деле я прикован</a:t>
            </a:r>
            <a:endParaRPr kumimoji="0" lang="ru-RU" sz="700" b="1" i="0" u="none" strike="noStrike" cap="none" normalizeH="0" baseline="0" dirty="0" smtClean="0">
              <a:ln>
                <a:noFill/>
              </a:ln>
              <a:solidFill>
                <a:srgbClr val="00B0F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B0F0"/>
                </a:solidFill>
                <a:effectLst/>
                <a:latin typeface="Arial" pitchFamily="34" charset="0"/>
                <a:ea typeface="Times New Roman" pitchFamily="18" charset="0"/>
                <a:cs typeface="Arial" pitchFamily="34" charset="0"/>
              </a:rPr>
              <a:t>К гранитной полосе твоей?</a:t>
            </a:r>
            <a:endParaRPr kumimoji="0" lang="ru-RU" sz="700" b="1" i="0" u="none" strike="noStrike" cap="none" normalizeH="0" baseline="0" dirty="0" smtClean="0">
              <a:ln>
                <a:noFill/>
              </a:ln>
              <a:solidFill>
                <a:srgbClr val="00B0F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B0F0"/>
                </a:solidFill>
                <a:effectLst/>
                <a:latin typeface="Arial" pitchFamily="34" charset="0"/>
                <a:ea typeface="Times New Roman" pitchFamily="18" charset="0"/>
                <a:cs typeface="Arial" pitchFamily="34" charset="0"/>
              </a:rPr>
              <a:t>О, если б мимолетный дух,</a:t>
            </a:r>
            <a:endParaRPr kumimoji="0" lang="ru-RU" sz="700" b="1" i="0" u="none" strike="noStrike" cap="none" normalizeH="0" baseline="0" dirty="0" smtClean="0">
              <a:ln>
                <a:noFill/>
              </a:ln>
              <a:solidFill>
                <a:srgbClr val="00B0F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B0F0"/>
                </a:solidFill>
                <a:effectLst/>
                <a:latin typeface="Arial" pitchFamily="34" charset="0"/>
                <a:ea typeface="Times New Roman" pitchFamily="18" charset="0"/>
                <a:cs typeface="Arial" pitchFamily="34" charset="0"/>
              </a:rPr>
              <a:t>Во мгле вечерней тихо вея,</a:t>
            </a:r>
            <a:endParaRPr kumimoji="0" lang="ru-RU" sz="700" b="1" i="0" u="none" strike="noStrike" cap="none" normalizeH="0" baseline="0" dirty="0" smtClean="0">
              <a:ln>
                <a:noFill/>
              </a:ln>
              <a:solidFill>
                <a:srgbClr val="00B0F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B0F0"/>
                </a:solidFill>
                <a:effectLst/>
                <a:latin typeface="Arial" pitchFamily="34" charset="0"/>
                <a:ea typeface="Times New Roman" pitchFamily="18" charset="0"/>
                <a:cs typeface="Arial" pitchFamily="34" charset="0"/>
              </a:rPr>
              <a:t>Меня унес скорей, скорее</a:t>
            </a:r>
            <a:endParaRPr kumimoji="0" lang="ru-RU" sz="700" b="1" i="0" u="none" strike="noStrike" cap="none" normalizeH="0" baseline="0" dirty="0" smtClean="0">
              <a:ln>
                <a:noFill/>
              </a:ln>
              <a:solidFill>
                <a:srgbClr val="00B0F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B0F0"/>
                </a:solidFill>
                <a:effectLst/>
                <a:latin typeface="Arial" pitchFamily="34" charset="0"/>
                <a:ea typeface="Times New Roman" pitchFamily="18" charset="0"/>
                <a:cs typeface="Arial" pitchFamily="34" charset="0"/>
              </a:rPr>
              <a:t>Туда, туда, на теплый Юг…</a:t>
            </a:r>
            <a:r>
              <a:rPr kumimoji="0" lang="ru-RU" sz="1400" b="1" i="1" u="none" strike="noStrike" cap="none" normalizeH="0" baseline="0" dirty="0" smtClean="0">
                <a:ln>
                  <a:noFill/>
                </a:ln>
                <a:solidFill>
                  <a:srgbClr val="00B0F0"/>
                </a:solidFill>
                <a:effectLst/>
                <a:latin typeface="Arial"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1" u="none" strike="noStrike" cap="none" normalizeH="0" baseline="0" dirty="0" smtClean="0">
                <a:ln>
                  <a:noFill/>
                </a:ln>
                <a:solidFill>
                  <a:srgbClr val="00B0F0"/>
                </a:solidFill>
                <a:effectLst/>
                <a:latin typeface="Arial" pitchFamily="34" charset="0"/>
                <a:ea typeface="Times New Roman" pitchFamily="18" charset="0"/>
                <a:cs typeface="Arial" pitchFamily="34" charset="0"/>
              </a:rPr>
              <a:t/>
            </a:r>
            <a:br>
              <a:rPr kumimoji="0" lang="ru-RU" sz="1400" b="1" i="1" u="none" strike="noStrike" cap="none" normalizeH="0" baseline="0" dirty="0" smtClean="0">
                <a:ln>
                  <a:noFill/>
                </a:ln>
                <a:solidFill>
                  <a:srgbClr val="00B0F0"/>
                </a:solidFill>
                <a:effectLst/>
                <a:latin typeface="Arial" pitchFamily="34" charset="0"/>
                <a:ea typeface="Times New Roman" pitchFamily="18" charset="0"/>
                <a:cs typeface="Arial" pitchFamily="34" charset="0"/>
              </a:rPr>
            </a:br>
            <a:endParaRPr kumimoji="0" lang="ru-RU" sz="600" b="1" i="0" u="none" strike="noStrike" cap="none" normalizeH="0" baseline="0" dirty="0" smtClean="0">
              <a:ln>
                <a:noFill/>
              </a:ln>
              <a:solidFill>
                <a:srgbClr val="00B0F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par>
                          <p:cTn id="14" fill="hold">
                            <p:stCondLst>
                              <p:cond delay="3000"/>
                            </p:stCondLst>
                            <p:childTnLst>
                              <p:par>
                                <p:cTn id="15" presetID="1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1000"/>
                                        <p:tgtEl>
                                          <p:spTgt spid="4"/>
                                        </p:tgtEl>
                                      </p:cBhvr>
                                    </p:animEffect>
                                  </p:childTnLst>
                                </p:cTn>
                              </p:par>
                            </p:childTnLst>
                          </p:cTn>
                        </p:par>
                        <p:par>
                          <p:cTn id="18" fill="hold">
                            <p:stCondLst>
                              <p:cond delay="4000"/>
                            </p:stCondLst>
                            <p:childTnLst>
                              <p:par>
                                <p:cTn id="19" presetID="49" presetClass="entr" presetSubtype="0" decel="10000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360"/>
                                          </p:val>
                                        </p:tav>
                                        <p:tav tm="100000">
                                          <p:val>
                                            <p:fltVal val="0"/>
                                          </p:val>
                                        </p:tav>
                                      </p:tavLst>
                                    </p:anim>
                                    <p:animEffect transition="in" filter="fade">
                                      <p:cBhvr>
                                        <p:cTn id="24" dur="1000"/>
                                        <p:tgtEl>
                                          <p:spTgt spid="7"/>
                                        </p:tgtEl>
                                      </p:cBhvr>
                                    </p:animEffect>
                                  </p:childTnLst>
                                </p:cTn>
                              </p:par>
                            </p:childTnLst>
                          </p:cTn>
                        </p:par>
                        <p:par>
                          <p:cTn id="25" fill="hold">
                            <p:stCondLst>
                              <p:cond delay="5000"/>
                            </p:stCondLst>
                            <p:childTnLst>
                              <p:par>
                                <p:cTn id="26" presetID="49" presetClass="entr" presetSubtype="0" decel="10000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fltVal val="0"/>
                                          </p:val>
                                        </p:tav>
                                        <p:tav tm="100000">
                                          <p:val>
                                            <p:strVal val="#ppt_w"/>
                                          </p:val>
                                        </p:tav>
                                      </p:tavLst>
                                    </p:anim>
                                    <p:anim calcmode="lin" valueType="num">
                                      <p:cBhvr>
                                        <p:cTn id="29" dur="1000" fill="hold"/>
                                        <p:tgtEl>
                                          <p:spTgt spid="9"/>
                                        </p:tgtEl>
                                        <p:attrNameLst>
                                          <p:attrName>ppt_h</p:attrName>
                                        </p:attrNameLst>
                                      </p:cBhvr>
                                      <p:tavLst>
                                        <p:tav tm="0">
                                          <p:val>
                                            <p:fltVal val="0"/>
                                          </p:val>
                                        </p:tav>
                                        <p:tav tm="100000">
                                          <p:val>
                                            <p:strVal val="#ppt_h"/>
                                          </p:val>
                                        </p:tav>
                                      </p:tavLst>
                                    </p:anim>
                                    <p:anim calcmode="lin" valueType="num">
                                      <p:cBhvr>
                                        <p:cTn id="30" dur="1000" fill="hold"/>
                                        <p:tgtEl>
                                          <p:spTgt spid="9"/>
                                        </p:tgtEl>
                                        <p:attrNameLst>
                                          <p:attrName>style.rotation</p:attrName>
                                        </p:attrNameLst>
                                      </p:cBhvr>
                                      <p:tavLst>
                                        <p:tav tm="0">
                                          <p:val>
                                            <p:fltVal val="360"/>
                                          </p:val>
                                        </p:tav>
                                        <p:tav tm="100000">
                                          <p:val>
                                            <p:fltVal val="0"/>
                                          </p:val>
                                        </p:tav>
                                      </p:tavLst>
                                    </p:anim>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0_6f97e_a661adb7_XL.jpg"/>
          <p:cNvPicPr>
            <a:picLocks noChangeAspect="1"/>
          </p:cNvPicPr>
          <p:nvPr/>
        </p:nvPicPr>
        <p:blipFill>
          <a:blip r:embed="rId2" cstate="print"/>
          <a:stretch>
            <a:fillRect/>
          </a:stretch>
        </p:blipFill>
        <p:spPr>
          <a:xfrm>
            <a:off x="467544" y="1340768"/>
            <a:ext cx="3456384" cy="4565035"/>
          </a:xfrm>
          <a:prstGeom prst="rect">
            <a:avLst/>
          </a:prstGeom>
        </p:spPr>
      </p:pic>
      <p:sp>
        <p:nvSpPr>
          <p:cNvPr id="7" name="TextBox 6"/>
          <p:cNvSpPr txBox="1"/>
          <p:nvPr/>
        </p:nvSpPr>
        <p:spPr>
          <a:xfrm>
            <a:off x="4139952" y="2780928"/>
            <a:ext cx="2016224" cy="1569660"/>
          </a:xfrm>
          <a:prstGeom prst="rect">
            <a:avLst/>
          </a:prstGeom>
          <a:noFill/>
        </p:spPr>
        <p:txBody>
          <a:bodyPr wrap="square" rtlCol="0">
            <a:spAutoFit/>
          </a:bodyPr>
          <a:lstStyle/>
          <a:p>
            <a:r>
              <a:rPr lang="ru-RU" sz="9600" dirty="0" smtClean="0"/>
              <a:t>+</a:t>
            </a:r>
            <a:endParaRPr lang="ru-RU" sz="9600" dirty="0"/>
          </a:p>
        </p:txBody>
      </p:sp>
      <p:sp>
        <p:nvSpPr>
          <p:cNvPr id="9" name="TextBox 8"/>
          <p:cNvSpPr txBox="1"/>
          <p:nvPr/>
        </p:nvSpPr>
        <p:spPr>
          <a:xfrm>
            <a:off x="4860032" y="5903893"/>
            <a:ext cx="4176464" cy="954107"/>
          </a:xfrm>
          <a:prstGeom prst="rect">
            <a:avLst/>
          </a:prstGeom>
          <a:noFill/>
        </p:spPr>
        <p:txBody>
          <a:bodyPr wrap="square" rtlCol="0">
            <a:spAutoFit/>
          </a:bodyPr>
          <a:lstStyle/>
          <a:p>
            <a:pPr algn="ctr"/>
            <a:r>
              <a:rPr lang="ru-RU" sz="2800" dirty="0" smtClean="0"/>
              <a:t>Елена Денисьева</a:t>
            </a:r>
          </a:p>
          <a:p>
            <a:pPr algn="ctr"/>
            <a:r>
              <a:rPr lang="ru-RU" sz="2800" dirty="0" smtClean="0"/>
              <a:t>(1850)</a:t>
            </a:r>
            <a:endParaRPr lang="ru-RU" sz="2800" dirty="0"/>
          </a:p>
        </p:txBody>
      </p:sp>
      <p:pic>
        <p:nvPicPr>
          <p:cNvPr id="10" name="Рисунок 9" descr="0925675.jpg"/>
          <p:cNvPicPr>
            <a:picLocks noChangeAspect="1"/>
          </p:cNvPicPr>
          <p:nvPr/>
        </p:nvPicPr>
        <p:blipFill>
          <a:blip r:embed="rId3" cstate="print"/>
          <a:stretch>
            <a:fillRect/>
          </a:stretch>
        </p:blipFill>
        <p:spPr>
          <a:xfrm>
            <a:off x="5148064" y="1340768"/>
            <a:ext cx="3456384" cy="4562426"/>
          </a:xfrm>
          <a:prstGeom prst="rect">
            <a:avLst/>
          </a:prstGeom>
        </p:spPr>
      </p:pic>
      <p:sp>
        <p:nvSpPr>
          <p:cNvPr id="11" name="Прямоугольник 10"/>
          <p:cNvSpPr/>
          <p:nvPr/>
        </p:nvSpPr>
        <p:spPr>
          <a:xfrm>
            <a:off x="642910" y="357167"/>
            <a:ext cx="8215370" cy="1015663"/>
          </a:xfrm>
          <a:prstGeom prst="rect">
            <a:avLst/>
          </a:prstGeom>
        </p:spPr>
        <p:txBody>
          <a:bodyPr wrap="square">
            <a:spAutoFit/>
          </a:bodyPr>
          <a:lstStyle/>
          <a:p>
            <a:r>
              <a:rPr lang="ru-RU" sz="2000" b="1" dirty="0" smtClean="0">
                <a:solidFill>
                  <a:srgbClr val="00B0F0"/>
                </a:solidFill>
              </a:rPr>
              <a:t>И </a:t>
            </a:r>
            <a:r>
              <a:rPr lang="ru-RU" sz="2000" b="1" dirty="0" smtClean="0">
                <a:solidFill>
                  <a:srgbClr val="00B0F0"/>
                </a:solidFill>
              </a:rPr>
              <a:t>одна улыбка умиленья, которая перевешивает весь этот «животворный океан» радости жизни, блеска солнца, сиянье вод. И принадлежит она изумительной и необычной </a:t>
            </a:r>
            <a:r>
              <a:rPr lang="ru-RU" sz="2000" b="1" dirty="0" smtClean="0">
                <a:solidFill>
                  <a:srgbClr val="00B0F0"/>
                </a:solidFill>
              </a:rPr>
              <a:t>женщине</a:t>
            </a:r>
            <a:endParaRPr lang="ru-RU" sz="2000" b="1" dirty="0">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strVal val="#ppt_w*0.05"/>
                                          </p:val>
                                        </p:tav>
                                        <p:tav tm="100000">
                                          <p:val>
                                            <p:strVal val="#ppt_w"/>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anim calcmode="lin" valueType="num">
                                      <p:cBhvr>
                                        <p:cTn id="9" dur="2000" fill="hold"/>
                                        <p:tgtEl>
                                          <p:spTgt spid="5"/>
                                        </p:tgtEl>
                                        <p:attrNameLst>
                                          <p:attrName>ppt_x</p:attrName>
                                        </p:attrNameLst>
                                      </p:cBhvr>
                                      <p:tavLst>
                                        <p:tav tm="0">
                                          <p:val>
                                            <p:strVal val="#ppt_x-.2"/>
                                          </p:val>
                                        </p:tav>
                                        <p:tav tm="100000">
                                          <p:val>
                                            <p:strVal val="#ppt_x"/>
                                          </p:val>
                                        </p:tav>
                                      </p:tavLst>
                                    </p:anim>
                                    <p:anim calcmode="lin" valueType="num">
                                      <p:cBhvr>
                                        <p:cTn id="10" dur="2000" fill="hold"/>
                                        <p:tgtEl>
                                          <p:spTgt spid="5"/>
                                        </p:tgtEl>
                                        <p:attrNameLst>
                                          <p:attrName>ppt_y</p:attrName>
                                        </p:attrNameLst>
                                      </p:cBhvr>
                                      <p:tavLst>
                                        <p:tav tm="0">
                                          <p:val>
                                            <p:strVal val="#ppt_y"/>
                                          </p:val>
                                        </p:tav>
                                        <p:tav tm="100000">
                                          <p:val>
                                            <p:strVal val="#ppt_y"/>
                                          </p:val>
                                        </p:tav>
                                      </p:tavLst>
                                    </p:anim>
                                    <p:animEffect transition="in" filter="fade">
                                      <p:cBhvr>
                                        <p:cTn id="11" dur="2000"/>
                                        <p:tgtEl>
                                          <p:spTgt spid="5"/>
                                        </p:tgtEl>
                                      </p:cBhvr>
                                    </p:animEffect>
                                  </p:childTnLst>
                                </p:cTn>
                              </p:par>
                            </p:childTnLst>
                          </p:cTn>
                        </p:par>
                        <p:par>
                          <p:cTn id="12" fill="hold">
                            <p:stCondLst>
                              <p:cond delay="2000"/>
                            </p:stCondLst>
                            <p:childTnLst>
                              <p:par>
                                <p:cTn id="13" presetID="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3000"/>
                            </p:stCondLst>
                            <p:childTnLst>
                              <p:par>
                                <p:cTn id="18" presetID="10"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2000"/>
                                        <p:tgtEl>
                                          <p:spTgt spid="10"/>
                                        </p:tgtEl>
                                      </p:cBhvr>
                                    </p:animEffect>
                                  </p:childTnLst>
                                </p:cTn>
                              </p:par>
                            </p:childTnLst>
                          </p:cTn>
                        </p:par>
                        <p:par>
                          <p:cTn id="21" fill="hold">
                            <p:stCondLst>
                              <p:cond delay="5000"/>
                            </p:stCondLst>
                            <p:childTnLst>
                              <p:par>
                                <p:cTn id="22" presetID="40" presetClass="entr" presetSubtype="0" fill="hold" grpId="0" nodeType="afterEffect">
                                  <p:stCondLst>
                                    <p:cond delay="0"/>
                                  </p:stCondLst>
                                  <p:iterate type="lt">
                                    <p:tmPct val="10000"/>
                                  </p:iterate>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1"/>
                                          </p:val>
                                        </p:tav>
                                        <p:tav tm="100000">
                                          <p:val>
                                            <p:strVal val="#ppt_x"/>
                                          </p:val>
                                        </p:tav>
                                      </p:tavLst>
                                    </p:anim>
                                    <p:anim calcmode="lin" valueType="num">
                                      <p:cBhvr>
                                        <p:cTn id="26"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0925675.jpg"/>
          <p:cNvPicPr>
            <a:picLocks noChangeAspect="1"/>
          </p:cNvPicPr>
          <p:nvPr/>
        </p:nvPicPr>
        <p:blipFill>
          <a:blip r:embed="rId2" cstate="print"/>
          <a:stretch>
            <a:fillRect/>
          </a:stretch>
        </p:blipFill>
        <p:spPr>
          <a:xfrm>
            <a:off x="323529" y="908720"/>
            <a:ext cx="3672408" cy="4847579"/>
          </a:xfrm>
          <a:prstGeom prst="rect">
            <a:avLst/>
          </a:prstGeom>
        </p:spPr>
      </p:pic>
      <p:sp>
        <p:nvSpPr>
          <p:cNvPr id="6" name="Прямоугольник 5"/>
          <p:cNvSpPr/>
          <p:nvPr/>
        </p:nvSpPr>
        <p:spPr>
          <a:xfrm>
            <a:off x="0" y="0"/>
            <a:ext cx="9144000" cy="923330"/>
          </a:xfrm>
          <a:prstGeom prst="rect">
            <a:avLst/>
          </a:prstGeom>
          <a:noFill/>
        </p:spPr>
        <p:txBody>
          <a:bodyPr wrap="square" lIns="91440" tIns="45720" rIns="91440" bIns="45720">
            <a:spAutoFit/>
          </a:bodyPr>
          <a:lstStyle/>
          <a:p>
            <a:pPr algn="ctr"/>
            <a:r>
              <a:rPr lang="ru-RU"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Елена Денисьева</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121" name="Rectangle 1"/>
          <p:cNvSpPr>
            <a:spLocks noChangeArrowheads="1"/>
          </p:cNvSpPr>
          <p:nvPr/>
        </p:nvSpPr>
        <p:spPr bwMode="auto">
          <a:xfrm>
            <a:off x="4214810" y="928670"/>
            <a:ext cx="392909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Имя ее – Елена Александровна Денисьева. Ей было 23 года, ему 47. Она годилась ему в дочери. Свет роптал. Знакомые судачили о приключении, об увлечении, а это была любовь… </a:t>
            </a:r>
            <a:r>
              <a:rPr kumimoji="0" lang="ru-RU"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a:r>
            <a:br>
              <a:rPr kumimoji="0" lang="ru-RU"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br>
            <a:r>
              <a:rPr kumimoji="0" lang="ru-RU"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a:r>
            <a:br>
              <a:rPr kumimoji="0" lang="ru-RU"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br>
            <a:r>
              <a:rPr kumimoji="0" lang="ru-RU"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Любовь, любовь – гласит приданье –</a:t>
            </a:r>
            <a:endParaRPr kumimoji="0" lang="ru-RU" sz="9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Союз души с душой родной –</a:t>
            </a:r>
            <a:endParaRPr kumimoji="0" lang="ru-RU" sz="9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Их </a:t>
            </a:r>
            <a:r>
              <a:rPr kumimoji="0" lang="ru-RU" b="1" i="0"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съединениье</a:t>
            </a:r>
            <a:r>
              <a:rPr kumimoji="0" lang="ru-RU"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сочетанье,</a:t>
            </a:r>
            <a:endParaRPr kumimoji="0" lang="ru-RU" sz="9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И роковое их слиянье,</a:t>
            </a:r>
            <a:endParaRPr kumimoji="0" lang="ru-RU" sz="9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И поединок роковой…</a:t>
            </a:r>
            <a:endParaRPr kumimoji="0" lang="ru-RU" sz="9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И чем одно из них нежнее</a:t>
            </a:r>
            <a:endParaRPr kumimoji="0" lang="ru-RU" sz="9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В борьбе неравной двух сердец,</a:t>
            </a:r>
            <a:endParaRPr kumimoji="0" lang="ru-RU" sz="9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Тем неизбежней и вернее</a:t>
            </a:r>
            <a:endParaRPr kumimoji="0" lang="ru-RU" sz="9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Любя, страдая, грустно млея,</a:t>
            </a:r>
            <a:endParaRPr kumimoji="0" lang="ru-RU" sz="9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Оно изноет наконец.</a:t>
            </a:r>
            <a:endParaRPr kumimoji="0" lang="ru-RU" sz="2800" b="1" i="0" u="none" strike="noStrike" cap="none" normalizeH="0" baseline="0" dirty="0" smtClean="0">
              <a:ln>
                <a:noFill/>
              </a:ln>
              <a:solidFill>
                <a:srgbClr val="FFFF00"/>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380672"/>
            <a:ext cx="9144000" cy="1477328"/>
          </a:xfrm>
          <a:prstGeom prst="rect">
            <a:avLst/>
          </a:prstGeom>
          <a:noFill/>
        </p:spPr>
        <p:txBody>
          <a:bodyPr wrap="square" rtlCol="0">
            <a:spAutoFit/>
          </a:bodyPr>
          <a:lstStyle/>
          <a:p>
            <a:r>
              <a:rPr lang="ru-RU" b="1" dirty="0" smtClean="0"/>
              <a:t>Стихи посвященные Елене и входящие в «</a:t>
            </a:r>
            <a:r>
              <a:rPr lang="ru-RU" b="1" dirty="0" err="1" smtClean="0"/>
              <a:t>Денисьевский</a:t>
            </a:r>
            <a:r>
              <a:rPr lang="ru-RU" b="1" dirty="0" smtClean="0"/>
              <a:t> цикл»: </a:t>
            </a:r>
            <a:r>
              <a:rPr lang="ru-RU" dirty="0" smtClean="0"/>
              <a:t>"О, как на склоне наших лет", "Весь день она лежала в забытьи", "Сегодня, друг, пятнадцать лет минуло...", "Вот бреду я вдоль большой дороги«, «О, как убийственно мы любим..», « Не говори: меня он, как и прежде, любит…», « О, не тревожь меня </a:t>
            </a:r>
            <a:r>
              <a:rPr lang="ru-RU" dirty="0" err="1" smtClean="0"/>
              <a:t>укорой</a:t>
            </a:r>
            <a:r>
              <a:rPr lang="ru-RU" dirty="0" smtClean="0"/>
              <a:t> справедливой!», «Чему молилась ты с любовью…», « Я очи знал, - о, эти очи!», «Последняя любовь»</a:t>
            </a:r>
            <a:endParaRPr lang="ru-RU" b="1" dirty="0"/>
          </a:p>
        </p:txBody>
      </p:sp>
      <p:sp>
        <p:nvSpPr>
          <p:cNvPr id="6" name="TextBox 5"/>
          <p:cNvSpPr txBox="1"/>
          <p:nvPr/>
        </p:nvSpPr>
        <p:spPr>
          <a:xfrm rot="10800000" flipV="1">
            <a:off x="0" y="399533"/>
            <a:ext cx="9144000" cy="584775"/>
          </a:xfrm>
          <a:prstGeom prst="rect">
            <a:avLst/>
          </a:prstGeom>
          <a:noFill/>
        </p:spPr>
        <p:txBody>
          <a:bodyPr wrap="square" rtlCol="0">
            <a:spAutoFit/>
          </a:bodyPr>
          <a:lstStyle/>
          <a:p>
            <a:pPr algn="ctr"/>
            <a:r>
              <a:rPr lang="ru-RU" sz="3200" b="1" dirty="0" smtClean="0"/>
              <a:t>«</a:t>
            </a:r>
            <a:r>
              <a:rPr lang="ru-RU" sz="3200" b="1" dirty="0" smtClean="0"/>
              <a:t>О, как убийственно мы любим…</a:t>
            </a:r>
            <a:r>
              <a:rPr lang="ru-RU" sz="3200" b="1" dirty="0" smtClean="0"/>
              <a:t>"</a:t>
            </a:r>
            <a:endParaRPr lang="ru-RU" sz="3200" b="1" dirty="0"/>
          </a:p>
        </p:txBody>
      </p:sp>
      <p:sp>
        <p:nvSpPr>
          <p:cNvPr id="8" name="TextBox 7"/>
          <p:cNvSpPr txBox="1"/>
          <p:nvPr/>
        </p:nvSpPr>
        <p:spPr>
          <a:xfrm>
            <a:off x="3635896" y="1916832"/>
            <a:ext cx="4608512" cy="646331"/>
          </a:xfrm>
          <a:prstGeom prst="rect">
            <a:avLst/>
          </a:prstGeom>
          <a:noFill/>
        </p:spPr>
        <p:txBody>
          <a:bodyPr wrap="square" rtlCol="0">
            <a:spAutoFit/>
          </a:bodyPr>
          <a:lstStyle/>
          <a:p>
            <a:endParaRPr lang="ru-RU" dirty="0" smtClean="0"/>
          </a:p>
          <a:p>
            <a:endParaRPr lang="ru-RU" dirty="0"/>
          </a:p>
        </p:txBody>
      </p:sp>
      <p:pic>
        <p:nvPicPr>
          <p:cNvPr id="10" name="Рисунок 9" descr="Order_of_Lenin_type4.jpg"/>
          <p:cNvPicPr>
            <a:picLocks noChangeAspect="1"/>
          </p:cNvPicPr>
          <p:nvPr/>
        </p:nvPicPr>
        <p:blipFill>
          <a:blip r:embed="rId2" cstate="print"/>
          <a:stretch>
            <a:fillRect/>
          </a:stretch>
        </p:blipFill>
        <p:spPr>
          <a:xfrm rot="20588852">
            <a:off x="4825873" y="946156"/>
            <a:ext cx="3120068" cy="4050299"/>
          </a:xfrm>
          <a:prstGeom prst="rect">
            <a:avLst/>
          </a:prstGeom>
        </p:spPr>
      </p:pic>
      <p:sp>
        <p:nvSpPr>
          <p:cNvPr id="4097" name="Rectangle 1"/>
          <p:cNvSpPr>
            <a:spLocks noChangeArrowheads="1"/>
          </p:cNvSpPr>
          <p:nvPr/>
        </p:nvSpPr>
        <p:spPr bwMode="auto">
          <a:xfrm>
            <a:off x="785786" y="1214422"/>
            <a:ext cx="3357586"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О, как убийственно мы любим,</a:t>
            </a:r>
            <a:endParaRPr kumimoji="0" lang="ru-RU" sz="70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Как в буйной слепоте страстей</a:t>
            </a:r>
            <a:endParaRPr kumimoji="0" lang="ru-RU" sz="70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Мы то, всего вернее губим, </a:t>
            </a:r>
            <a:endParaRPr kumimoji="0" lang="ru-RU" sz="70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Что сердцу нашему милей!</a:t>
            </a:r>
            <a:endParaRPr kumimoji="0" lang="ru-RU" sz="70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Чтец 1:</a:t>
            </a:r>
            <a:endParaRPr kumimoji="0" lang="ru-RU" sz="70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Давно ль, гордясь своей победой, </a:t>
            </a:r>
            <a:endParaRPr kumimoji="0" lang="ru-RU" sz="70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Ты говорил: она моя…</a:t>
            </a:r>
            <a:endParaRPr kumimoji="0" lang="ru-RU" sz="70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Год не прошел – спроси и сведай, </a:t>
            </a:r>
            <a:endParaRPr kumimoji="0" lang="ru-RU" sz="70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Что уцелело от </a:t>
            </a:r>
            <a:r>
              <a:rPr kumimoji="0" lang="ru-RU" sz="1400" b="0" i="0"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нея</a:t>
            </a:r>
            <a:r>
              <a:rPr kumimoji="0" lang="ru-RU" sz="14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a:t>
            </a:r>
            <a:endParaRPr kumimoji="0" lang="ru-RU" sz="70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Куда ланит девались розы,</a:t>
            </a:r>
            <a:endParaRPr kumimoji="0" lang="ru-RU" sz="70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Улыбка уст и блеск очей?</a:t>
            </a:r>
            <a:endParaRPr kumimoji="0" lang="ru-RU" sz="70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Все опалили, выжги слезы</a:t>
            </a:r>
            <a:endParaRPr kumimoji="0" lang="ru-RU" sz="70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Горючей влагою своей.</a:t>
            </a:r>
            <a:endParaRPr kumimoji="0" lang="ru-RU" sz="70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Ты помнишь ли, при вашей встрече,</a:t>
            </a:r>
            <a:endParaRPr kumimoji="0" lang="ru-RU" sz="70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При первой встрече роковой,</a:t>
            </a:r>
            <a:endParaRPr kumimoji="0" lang="ru-RU" sz="70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Её волшебный взор, и речи</a:t>
            </a:r>
            <a:endParaRPr kumimoji="0" lang="ru-RU" sz="70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И смех младенчески - живой?</a:t>
            </a:r>
            <a:endParaRPr kumimoji="0" lang="ru-RU" sz="2000" b="0" i="0" u="none" strike="noStrike" cap="none" normalizeH="0" baseline="0" dirty="0" smtClean="0">
              <a:ln>
                <a:noFill/>
              </a:ln>
              <a:solidFill>
                <a:srgbClr val="FFFF00"/>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10" presetClass="entr" presetSubtype="0" fill="hold" grpId="0" nodeType="withEffect" nodePh="1">
                                  <p:stCondLst>
                                    <p:cond delay="0"/>
                                  </p:stCondLst>
                                  <p:endCondLst>
                                    <p:cond evt="begin" delay="0">
                                      <p:tn val="10"/>
                                    </p:cond>
                                  </p:end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par>
                          <p:cTn id="13" fill="hold">
                            <p:stCondLst>
                              <p:cond delay="2000"/>
                            </p:stCondLst>
                            <p:childTnLst>
                              <p:par>
                                <p:cTn id="14" presetID="29"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ppt_x</p:attrName>
                                        </p:attrNameLst>
                                      </p:cBhvr>
                                      <p:tavLst>
                                        <p:tav tm="0">
                                          <p:val>
                                            <p:strVal val="#ppt_x-.2"/>
                                          </p:val>
                                        </p:tav>
                                        <p:tav tm="100000">
                                          <p:val>
                                            <p:strVal val="#ppt_x"/>
                                          </p:val>
                                        </p:tav>
                                      </p:tavLst>
                                    </p:anim>
                                    <p:anim calcmode="lin" valueType="num">
                                      <p:cBhvr>
                                        <p:cTn id="17"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8" dur="1000"/>
                                        <p:tgtEl>
                                          <p:spTgt spid="4"/>
                                        </p:tgtEl>
                                      </p:cBhvr>
                                    </p:animEffect>
                                  </p:childTnLst>
                                </p:cTn>
                              </p:par>
                            </p:childTnLst>
                          </p:cTn>
                        </p:par>
                        <p:par>
                          <p:cTn id="19" fill="hold">
                            <p:stCondLst>
                              <p:cond delay="3000"/>
                            </p:stCondLst>
                            <p:childTnLst>
                              <p:par>
                                <p:cTn id="20" presetID="49" presetClass="entr" presetSubtype="0" decel="10000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fltVal val="0"/>
                                          </p:val>
                                        </p:tav>
                                        <p:tav tm="100000">
                                          <p:val>
                                            <p:strVal val="#ppt_w"/>
                                          </p:val>
                                        </p:tav>
                                      </p:tavLst>
                                    </p:anim>
                                    <p:anim calcmode="lin" valueType="num">
                                      <p:cBhvr>
                                        <p:cTn id="23" dur="1000" fill="hold"/>
                                        <p:tgtEl>
                                          <p:spTgt spid="10"/>
                                        </p:tgtEl>
                                        <p:attrNameLst>
                                          <p:attrName>ppt_h</p:attrName>
                                        </p:attrNameLst>
                                      </p:cBhvr>
                                      <p:tavLst>
                                        <p:tav tm="0">
                                          <p:val>
                                            <p:fltVal val="0"/>
                                          </p:val>
                                        </p:tav>
                                        <p:tav tm="100000">
                                          <p:val>
                                            <p:strVal val="#ppt_h"/>
                                          </p:val>
                                        </p:tav>
                                      </p:tavLst>
                                    </p:anim>
                                    <p:anim calcmode="lin" valueType="num">
                                      <p:cBhvr>
                                        <p:cTn id="24" dur="1000" fill="hold"/>
                                        <p:tgtEl>
                                          <p:spTgt spid="10"/>
                                        </p:tgtEl>
                                        <p:attrNameLst>
                                          <p:attrName>style.rotation</p:attrName>
                                        </p:attrNameLst>
                                      </p:cBhvr>
                                      <p:tavLst>
                                        <p:tav tm="0">
                                          <p:val>
                                            <p:fltVal val="360"/>
                                          </p:val>
                                        </p:tav>
                                        <p:tav tm="100000">
                                          <p:val>
                                            <p:fltVal val="0"/>
                                          </p:val>
                                        </p:tav>
                                      </p:tavLst>
                                    </p:anim>
                                    <p:animEffect transition="in" filter="fade">
                                      <p:cBhvr>
                                        <p:cTn id="2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1214414" y="3714752"/>
            <a:ext cx="6643734" cy="27699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Не раз ты слышала признанье:                        Когда, порой, так умиленно,</a:t>
            </a:r>
            <a:endParaRPr kumimoji="0" lang="ru-RU" sz="7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«Не стою я любви твоей».                               С такою верой и мольбой</a:t>
            </a:r>
            <a:endParaRPr kumimoji="0" lang="ru-RU" sz="7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Пускай мое она </a:t>
            </a:r>
            <a:r>
              <a:rPr kumimoji="0" lang="ru-RU" sz="1400" b="1"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созданье</a:t>
            </a:r>
            <a:r>
              <a:rPr kumimoji="0" lang="ru-RU" sz="1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Невольно клонишь ты колено</a:t>
            </a:r>
            <a:endParaRPr kumimoji="0" lang="ru-RU" sz="7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Но как я беден перед ней…                             Пред колыбелью дорогой,</a:t>
            </a:r>
            <a:endParaRPr kumimoji="0" lang="ru-RU" sz="7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Перед </a:t>
            </a:r>
            <a:r>
              <a:rPr kumimoji="0" lang="ru-RU" sz="1400" b="1"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любовию</a:t>
            </a:r>
            <a:r>
              <a:rPr kumimoji="0" lang="ru-RU" sz="1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твоею                                     Где спит она – твое рожденье-</a:t>
            </a:r>
            <a:endParaRPr kumimoji="0" lang="ru-RU" sz="7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Мне больно вспомнить о себе -                       Твой безымянный херувим,-</a:t>
            </a:r>
            <a:endParaRPr kumimoji="0" lang="ru-RU" sz="7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Стою, молчу, благоговею                                 Пойми ж и ты мое смиренье</a:t>
            </a:r>
            <a:endParaRPr kumimoji="0" lang="ru-RU" sz="7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И </a:t>
            </a:r>
            <a:r>
              <a:rPr kumimoji="0" lang="ru-RU" sz="1400" b="1"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поклоняюся</a:t>
            </a:r>
            <a:r>
              <a:rPr kumimoji="0" lang="ru-RU" sz="1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тебе…                                       Пред сердцем любящим твоим.</a:t>
            </a:r>
            <a:endParaRPr kumimoji="0" lang="ru-RU" sz="7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rgbClr val="002060"/>
              </a:solidFill>
              <a:effectLst/>
              <a:latin typeface="Arial" pitchFamily="34" charset="0"/>
              <a:cs typeface="Arial" pitchFamily="34" charset="0"/>
            </a:endParaRPr>
          </a:p>
        </p:txBody>
      </p:sp>
      <p:pic>
        <p:nvPicPr>
          <p:cNvPr id="3" name="Picture 2" descr="Картинка 2 из 2384"/>
          <p:cNvPicPr>
            <a:picLocks noChangeAspect="1" noChangeArrowheads="1"/>
          </p:cNvPicPr>
          <p:nvPr/>
        </p:nvPicPr>
        <p:blipFill>
          <a:blip r:embed="rId2"/>
          <a:srcRect/>
          <a:stretch>
            <a:fillRect/>
          </a:stretch>
        </p:blipFill>
        <p:spPr bwMode="auto">
          <a:xfrm>
            <a:off x="1142976" y="642918"/>
            <a:ext cx="2928958" cy="3143272"/>
          </a:xfrm>
          <a:prstGeom prst="rect">
            <a:avLst/>
          </a:prstGeom>
          <a:noFill/>
          <a:ln w="9525">
            <a:noFill/>
            <a:miter lim="800000"/>
            <a:headEnd/>
            <a:tailEnd/>
          </a:ln>
        </p:spPr>
      </p:pic>
      <p:pic>
        <p:nvPicPr>
          <p:cNvPr id="4" name="Picture 2" descr="http://img.beatles.ru/f/811/811701.jpg"/>
          <p:cNvPicPr>
            <a:picLocks noChangeAspect="1" noChangeArrowheads="1"/>
          </p:cNvPicPr>
          <p:nvPr/>
        </p:nvPicPr>
        <p:blipFill>
          <a:blip r:embed="rId3"/>
          <a:srcRect/>
          <a:stretch>
            <a:fillRect/>
          </a:stretch>
        </p:blipFill>
        <p:spPr bwMode="auto">
          <a:xfrm>
            <a:off x="5357818" y="571480"/>
            <a:ext cx="2643206" cy="3071834"/>
          </a:xfrm>
          <a:prstGeom prst="rect">
            <a:avLst/>
          </a:prstGeom>
          <a:noFill/>
          <a:ln w="9525">
            <a:noFill/>
            <a:miter lim="800000"/>
            <a:headEnd/>
            <a:tailEnd/>
          </a:ln>
        </p:spPr>
      </p:pic>
      <p:sp>
        <p:nvSpPr>
          <p:cNvPr id="5" name="Прямоугольник 4"/>
          <p:cNvSpPr/>
          <p:nvPr/>
        </p:nvSpPr>
        <p:spPr>
          <a:xfrm>
            <a:off x="1500166" y="142852"/>
            <a:ext cx="6858048" cy="584775"/>
          </a:xfrm>
          <a:prstGeom prst="rect">
            <a:avLst/>
          </a:prstGeom>
        </p:spPr>
        <p:txBody>
          <a:bodyPr wrap="square">
            <a:spAutoFit/>
          </a:bodyPr>
          <a:lstStyle/>
          <a:p>
            <a:r>
              <a:rPr lang="ru-RU" sz="3200" b="1" dirty="0" smtClean="0">
                <a:solidFill>
                  <a:srgbClr val="FFFF00"/>
                </a:solidFill>
                <a:latin typeface="Arial" pitchFamily="34" charset="0"/>
                <a:ea typeface="Times New Roman" pitchFamily="18" charset="0"/>
                <a:cs typeface="Arial" pitchFamily="34" charset="0"/>
              </a:rPr>
              <a:t>Не раз ты слышала признанье: </a:t>
            </a:r>
            <a:endParaRPr lang="ru-RU" sz="32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00034" y="428604"/>
            <a:ext cx="8072494" cy="1569660"/>
          </a:xfrm>
          <a:prstGeom prst="rect">
            <a:avLst/>
          </a:prstGeom>
        </p:spPr>
        <p:txBody>
          <a:bodyPr wrap="square">
            <a:spAutoFit/>
          </a:bodyPr>
          <a:lstStyle/>
          <a:p>
            <a:pPr algn="ctr"/>
            <a:r>
              <a:rPr lang="ru-RU" sz="4800" b="1" dirty="0" err="1" smtClean="0">
                <a:solidFill>
                  <a:srgbClr val="FFFF00"/>
                </a:solidFill>
                <a:cs typeface="CordiaUPC" pitchFamily="34" charset="-34"/>
              </a:rPr>
              <a:t>Овстюг</a:t>
            </a:r>
            <a:r>
              <a:rPr lang="ru-RU" sz="4800" b="1" dirty="0" smtClean="0">
                <a:solidFill>
                  <a:srgbClr val="FFFF00"/>
                </a:solidFill>
                <a:cs typeface="CordiaUPC" pitchFamily="34" charset="-34"/>
              </a:rPr>
              <a:t> - родовое имение Тютчевых</a:t>
            </a:r>
            <a:endParaRPr lang="ru-RU" sz="4800" dirty="0">
              <a:solidFill>
                <a:srgbClr val="FFFF00"/>
              </a:solidFill>
              <a:cs typeface="CordiaUPC" pitchFamily="34" charset="-34"/>
            </a:endParaRPr>
          </a:p>
        </p:txBody>
      </p:sp>
      <p:pic>
        <p:nvPicPr>
          <p:cNvPr id="4" name="Picture 2" descr="Картинка 138 из 2383"/>
          <p:cNvPicPr>
            <a:picLocks noChangeAspect="1" noChangeArrowheads="1"/>
          </p:cNvPicPr>
          <p:nvPr/>
        </p:nvPicPr>
        <p:blipFill>
          <a:blip r:embed="rId2"/>
          <a:srcRect/>
          <a:stretch>
            <a:fillRect/>
          </a:stretch>
        </p:blipFill>
        <p:spPr bwMode="auto">
          <a:xfrm>
            <a:off x="500034" y="1928802"/>
            <a:ext cx="8250264" cy="46529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lum contrast="6000"/>
          </a:blip>
          <a:srcRect/>
          <a:stretch>
            <a:fillRect/>
          </a:stretch>
        </p:blipFill>
        <p:spPr bwMode="auto">
          <a:xfrm rot="19828062">
            <a:off x="1071538" y="2428868"/>
            <a:ext cx="2782888" cy="3581400"/>
          </a:xfrm>
          <a:prstGeom prst="rect">
            <a:avLst/>
          </a:prstGeom>
          <a:noFill/>
          <a:ln w="28575">
            <a:solidFill>
              <a:srgbClr val="800000"/>
            </a:solidFill>
            <a:prstDash val="dash"/>
            <a:miter lim="800000"/>
            <a:headEnd/>
            <a:tailEnd/>
          </a:ln>
          <a:effectLst/>
        </p:spPr>
      </p:pic>
      <p:sp>
        <p:nvSpPr>
          <p:cNvPr id="35841" name="Rectangle 1"/>
          <p:cNvSpPr>
            <a:spLocks noChangeArrowheads="1"/>
          </p:cNvSpPr>
          <p:nvPr/>
        </p:nvSpPr>
        <p:spPr bwMode="auto">
          <a:xfrm>
            <a:off x="1071538" y="357166"/>
            <a:ext cx="7429552" cy="20928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В августе 1864 года Е.А.Денисьева скончалась от чахотки. Через несколько дней Ф.И.Тютчев написал в письме  А.И. Георгиевскому…</a:t>
            </a:r>
            <a:endParaRPr kumimoji="0" lang="ru-RU" sz="11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5"/>
          <p:cNvPicPr>
            <a:picLocks noChangeAspect="1" noChangeArrowheads="1"/>
          </p:cNvPicPr>
          <p:nvPr/>
        </p:nvPicPr>
        <p:blipFill>
          <a:blip r:embed="rId3"/>
          <a:srcRect/>
          <a:stretch>
            <a:fillRect/>
          </a:stretch>
        </p:blipFill>
        <p:spPr bwMode="auto">
          <a:xfrm>
            <a:off x="5357818" y="2214554"/>
            <a:ext cx="3000396" cy="3571900"/>
          </a:xfrm>
          <a:prstGeom prst="rect">
            <a:avLst/>
          </a:prstGeom>
          <a:noFill/>
          <a:ln w="28575">
            <a:solidFill>
              <a:srgbClr val="800000"/>
            </a:solidFill>
            <a:prstDash val="dash"/>
            <a:miter lim="800000"/>
            <a:headEnd/>
            <a:tailEnd/>
          </a:ln>
          <a:effectLst/>
        </p:spPr>
      </p:pic>
      <p:sp>
        <p:nvSpPr>
          <p:cNvPr id="5" name="Прямоугольник 4"/>
          <p:cNvSpPr/>
          <p:nvPr/>
        </p:nvSpPr>
        <p:spPr>
          <a:xfrm>
            <a:off x="4429124" y="6000768"/>
            <a:ext cx="4286280" cy="646331"/>
          </a:xfrm>
          <a:prstGeom prst="rect">
            <a:avLst/>
          </a:prstGeom>
        </p:spPr>
        <p:txBody>
          <a:bodyPr wrap="square">
            <a:spAutoFit/>
          </a:bodyPr>
          <a:lstStyle/>
          <a:p>
            <a:pPr algn="ctr"/>
            <a:r>
              <a:rPr lang="ru-RU" b="1" i="1" dirty="0" smtClean="0"/>
              <a:t>Елена Александровна Денисьева</a:t>
            </a:r>
          </a:p>
          <a:p>
            <a:pPr algn="ctr"/>
            <a:r>
              <a:rPr lang="ru-RU" b="1" i="1" dirty="0" smtClean="0"/>
              <a:t>с дочерью Еленой</a:t>
            </a:r>
            <a:r>
              <a:rPr lang="ru-RU" dirty="0" smtClean="0"/>
              <a:t> </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Елена Александровна  Денисьева. Дагерротип. ."/>
          <p:cNvPicPr>
            <a:picLocks noChangeAspect="1" noChangeArrowheads="1"/>
          </p:cNvPicPr>
          <p:nvPr/>
        </p:nvPicPr>
        <p:blipFill>
          <a:blip r:embed="rId2"/>
          <a:srcRect/>
          <a:stretch>
            <a:fillRect/>
          </a:stretch>
        </p:blipFill>
        <p:spPr bwMode="auto">
          <a:xfrm rot="20446594">
            <a:off x="428596" y="357166"/>
            <a:ext cx="2347914" cy="2781300"/>
          </a:xfrm>
          <a:prstGeom prst="rect">
            <a:avLst/>
          </a:prstGeom>
          <a:noFill/>
          <a:ln w="28575">
            <a:solidFill>
              <a:srgbClr val="800000"/>
            </a:solidFill>
            <a:prstDash val="dash"/>
            <a:miter lim="800000"/>
            <a:headEnd/>
            <a:tailEnd/>
          </a:ln>
        </p:spPr>
      </p:pic>
      <p:pic>
        <p:nvPicPr>
          <p:cNvPr id="3" name="Picture 4" descr="C:\Documents and Settings\Маранова В С\Рабочий стол\Тютчев\10_01_05.jpg"/>
          <p:cNvPicPr>
            <a:picLocks noChangeAspect="1" noChangeArrowheads="1"/>
          </p:cNvPicPr>
          <p:nvPr/>
        </p:nvPicPr>
        <p:blipFill>
          <a:blip r:embed="rId3" cstate="email">
            <a:grayscl/>
          </a:blip>
          <a:srcRect/>
          <a:stretch>
            <a:fillRect/>
          </a:stretch>
        </p:blipFill>
        <p:spPr bwMode="auto">
          <a:xfrm>
            <a:off x="428596" y="3714752"/>
            <a:ext cx="2286016" cy="2875236"/>
          </a:xfrm>
          <a:prstGeom prst="rect">
            <a:avLst/>
          </a:prstGeom>
          <a:ln w="88900" cap="sq" cmpd="thickThin">
            <a:solidFill>
              <a:schemeClr val="accent1"/>
            </a:solidFill>
            <a:prstDash val="solid"/>
            <a:miter lim="800000"/>
          </a:ln>
          <a:effectLst>
            <a:innerShdw blurRad="76200">
              <a:srgbClr val="000000"/>
            </a:innerShdw>
          </a:effectLst>
        </p:spPr>
      </p:pic>
      <p:sp>
        <p:nvSpPr>
          <p:cNvPr id="4" name="Прямоугольник 3"/>
          <p:cNvSpPr/>
          <p:nvPr/>
        </p:nvSpPr>
        <p:spPr>
          <a:xfrm>
            <a:off x="3786182" y="1142985"/>
            <a:ext cx="4714908" cy="5632311"/>
          </a:xfrm>
          <a:prstGeom prst="rect">
            <a:avLst/>
          </a:prstGeom>
        </p:spPr>
        <p:txBody>
          <a:bodyPr wrap="square">
            <a:spAutoFit/>
          </a:bodyPr>
          <a:lstStyle/>
          <a:p>
            <a:r>
              <a:rPr lang="ru-RU" sz="2400" b="1" dirty="0" smtClean="0">
                <a:solidFill>
                  <a:srgbClr val="7030A0"/>
                </a:solidFill>
              </a:rPr>
              <a:t>Вот бреду я вдоль большой дороги</a:t>
            </a:r>
          </a:p>
          <a:p>
            <a:r>
              <a:rPr lang="ru-RU" sz="2400" b="1" dirty="0" smtClean="0">
                <a:solidFill>
                  <a:srgbClr val="7030A0"/>
                </a:solidFill>
              </a:rPr>
              <a:t>В тихом свете гаснущего дня…</a:t>
            </a:r>
          </a:p>
          <a:p>
            <a:r>
              <a:rPr lang="ru-RU" sz="2400" b="1" dirty="0" smtClean="0">
                <a:solidFill>
                  <a:srgbClr val="7030A0"/>
                </a:solidFill>
              </a:rPr>
              <a:t>Тяжело мне, замирают ноги…</a:t>
            </a:r>
          </a:p>
          <a:p>
            <a:r>
              <a:rPr lang="ru-RU" sz="2400" b="1" dirty="0" smtClean="0">
                <a:solidFill>
                  <a:srgbClr val="7030A0"/>
                </a:solidFill>
              </a:rPr>
              <a:t>Друг мой милый, видишь ли меня?</a:t>
            </a:r>
          </a:p>
          <a:p>
            <a:r>
              <a:rPr lang="ru-RU" sz="2400" b="1" dirty="0" smtClean="0">
                <a:solidFill>
                  <a:srgbClr val="7030A0"/>
                </a:solidFill>
              </a:rPr>
              <a:t>Все темней, темнее над землею -</a:t>
            </a:r>
          </a:p>
          <a:p>
            <a:r>
              <a:rPr lang="ru-RU" sz="2400" b="1" dirty="0" smtClean="0">
                <a:solidFill>
                  <a:srgbClr val="7030A0"/>
                </a:solidFill>
              </a:rPr>
              <a:t>Улетел последний отблеск дня…</a:t>
            </a:r>
          </a:p>
          <a:p>
            <a:r>
              <a:rPr lang="ru-RU" sz="2400" b="1" dirty="0" smtClean="0">
                <a:solidFill>
                  <a:srgbClr val="7030A0"/>
                </a:solidFill>
              </a:rPr>
              <a:t>Вот тот мир, где жили мы с тобою,</a:t>
            </a:r>
          </a:p>
          <a:p>
            <a:r>
              <a:rPr lang="ru-RU" sz="2400" b="1" dirty="0" smtClean="0">
                <a:solidFill>
                  <a:srgbClr val="7030A0"/>
                </a:solidFill>
              </a:rPr>
              <a:t>Ангел мой, ты видишь ли меня?</a:t>
            </a:r>
          </a:p>
          <a:p>
            <a:r>
              <a:rPr lang="ru-RU" sz="2400" b="1" dirty="0" smtClean="0">
                <a:solidFill>
                  <a:srgbClr val="7030A0"/>
                </a:solidFill>
              </a:rPr>
              <a:t>Завтра день молитвы и печали,</a:t>
            </a:r>
          </a:p>
          <a:p>
            <a:r>
              <a:rPr lang="ru-RU" sz="2400" b="1" dirty="0" smtClean="0">
                <a:solidFill>
                  <a:srgbClr val="7030A0"/>
                </a:solidFill>
              </a:rPr>
              <a:t>Завтра память рокового дня…</a:t>
            </a:r>
          </a:p>
          <a:p>
            <a:r>
              <a:rPr lang="ru-RU" sz="2400" b="1" dirty="0" smtClean="0">
                <a:solidFill>
                  <a:srgbClr val="7030A0"/>
                </a:solidFill>
              </a:rPr>
              <a:t>Ангел мой, где б души ни витали,</a:t>
            </a:r>
          </a:p>
          <a:p>
            <a:r>
              <a:rPr lang="ru-RU" sz="2400" b="1" dirty="0" smtClean="0">
                <a:solidFill>
                  <a:srgbClr val="7030A0"/>
                </a:solidFill>
              </a:rPr>
              <a:t>Ангел мой, ты видишь ли меня? </a:t>
            </a:r>
            <a:endParaRPr lang="ru-RU" sz="2400" b="1" dirty="0">
              <a:solidFill>
                <a:srgbClr val="7030A0"/>
              </a:solidFill>
            </a:endParaRPr>
          </a:p>
        </p:txBody>
      </p:sp>
      <p:sp>
        <p:nvSpPr>
          <p:cNvPr id="5" name="Прямоугольник 4"/>
          <p:cNvSpPr/>
          <p:nvPr/>
        </p:nvSpPr>
        <p:spPr>
          <a:xfrm>
            <a:off x="2500298" y="285728"/>
            <a:ext cx="6429420" cy="584775"/>
          </a:xfrm>
          <a:prstGeom prst="rect">
            <a:avLst/>
          </a:prstGeom>
        </p:spPr>
        <p:txBody>
          <a:bodyPr wrap="square">
            <a:spAutoFit/>
          </a:bodyPr>
          <a:lstStyle/>
          <a:p>
            <a:r>
              <a:rPr lang="ru-RU" sz="3200" b="1" dirty="0" smtClean="0">
                <a:solidFill>
                  <a:srgbClr val="FFFF00"/>
                </a:solidFill>
              </a:rPr>
              <a:t>Ангел мой, ты видишь ли меня? </a:t>
            </a:r>
            <a:endParaRPr lang="ru-RU" sz="32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000" fill="hold"/>
                                        <p:tgtEl>
                                          <p:spTgt spid="3"/>
                                        </p:tgtEl>
                                        <p:attrNameLst>
                                          <p:attrName>ppt_w</p:attrName>
                                        </p:attrNameLst>
                                      </p:cBhvr>
                                      <p:tavLst>
                                        <p:tav tm="0">
                                          <p:val>
                                            <p:fltVal val="0"/>
                                          </p:val>
                                        </p:tav>
                                        <p:tav tm="100000">
                                          <p:val>
                                            <p:strVal val="#ppt_w"/>
                                          </p:val>
                                        </p:tav>
                                      </p:tavLst>
                                    </p:anim>
                                    <p:anim calcmode="lin" valueType="num">
                                      <p:cBhvr>
                                        <p:cTn id="12" dur="2000" fill="hold"/>
                                        <p:tgtEl>
                                          <p:spTgt spid="3"/>
                                        </p:tgtEl>
                                        <p:attrNameLst>
                                          <p:attrName>ppt_h</p:attrName>
                                        </p:attrNameLst>
                                      </p:cBhvr>
                                      <p:tavLst>
                                        <p:tav tm="0">
                                          <p:val>
                                            <p:fltVal val="0"/>
                                          </p:val>
                                        </p:tav>
                                        <p:tav tm="100000">
                                          <p:val>
                                            <p:strVal val="#ppt_h"/>
                                          </p:val>
                                        </p:tav>
                                      </p:tavLst>
                                    </p:anim>
                                    <p:animEffect transition="in" filter="fade">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Маранова В С\Рабочий стол\Тютчев\Т.jpg"/>
          <p:cNvPicPr>
            <a:picLocks noChangeAspect="1" noChangeArrowheads="1"/>
          </p:cNvPicPr>
          <p:nvPr/>
        </p:nvPicPr>
        <p:blipFill>
          <a:blip r:embed="rId2" cstate="email"/>
          <a:srcRect/>
          <a:stretch>
            <a:fillRect/>
          </a:stretch>
        </p:blipFill>
        <p:spPr bwMode="auto">
          <a:xfrm rot="19486432">
            <a:off x="1214414" y="3786190"/>
            <a:ext cx="2005768" cy="2897208"/>
          </a:xfrm>
          <a:prstGeom prst="rect">
            <a:avLst/>
          </a:prstGeom>
          <a:ln w="88900" cap="sq" cmpd="thickThin">
            <a:solidFill>
              <a:schemeClr val="accent1"/>
            </a:solidFill>
            <a:prstDash val="solid"/>
            <a:miter lim="800000"/>
          </a:ln>
          <a:effectLst>
            <a:innerShdw blurRad="76200">
              <a:srgbClr val="000000"/>
            </a:innerShdw>
          </a:effectLst>
        </p:spPr>
      </p:pic>
      <p:sp>
        <p:nvSpPr>
          <p:cNvPr id="3" name="Прямоугольник 2"/>
          <p:cNvSpPr/>
          <p:nvPr/>
        </p:nvSpPr>
        <p:spPr>
          <a:xfrm>
            <a:off x="4643438" y="1357298"/>
            <a:ext cx="3643338" cy="5262979"/>
          </a:xfrm>
          <a:prstGeom prst="rect">
            <a:avLst/>
          </a:prstGeom>
        </p:spPr>
        <p:txBody>
          <a:bodyPr wrap="square">
            <a:spAutoFit/>
          </a:bodyPr>
          <a:lstStyle/>
          <a:p>
            <a:r>
              <a:rPr lang="ru-RU" sz="2400" b="1" dirty="0" smtClean="0">
                <a:solidFill>
                  <a:srgbClr val="0070C0"/>
                </a:solidFill>
              </a:rPr>
              <a:t> </a:t>
            </a:r>
            <a:r>
              <a:rPr lang="ru-RU" sz="2400" b="1" dirty="0" smtClean="0">
                <a:solidFill>
                  <a:srgbClr val="0070C0"/>
                </a:solidFill>
              </a:rPr>
              <a:t>Последние годы жизни Ф.И.Тютчева в поэзии посвящены философским раздумьям о прожитой жизни, ожиданию ее закономерного конца. К этому его вынуждали и многие утраты. Однако за другим смерть уносит престарелую мать, старшего сына и младшую, самую любимую дочь.</a:t>
            </a:r>
            <a:endParaRPr lang="ru-RU" sz="2400" b="1" dirty="0">
              <a:solidFill>
                <a:srgbClr val="0070C0"/>
              </a:solidFill>
            </a:endParaRPr>
          </a:p>
        </p:txBody>
      </p:sp>
      <p:sp>
        <p:nvSpPr>
          <p:cNvPr id="4" name="Прямоугольник 3"/>
          <p:cNvSpPr/>
          <p:nvPr/>
        </p:nvSpPr>
        <p:spPr>
          <a:xfrm>
            <a:off x="3305114" y="357166"/>
            <a:ext cx="5124538" cy="646331"/>
          </a:xfrm>
          <a:prstGeom prst="rect">
            <a:avLst/>
          </a:prstGeom>
        </p:spPr>
        <p:txBody>
          <a:bodyPr wrap="square">
            <a:spAutoFit/>
          </a:bodyPr>
          <a:lstStyle/>
          <a:p>
            <a:r>
              <a:rPr lang="ru-RU" sz="3600" b="1" dirty="0" smtClean="0">
                <a:solidFill>
                  <a:srgbClr val="7030A0"/>
                </a:solidFill>
              </a:rPr>
              <a:t>Последние годы жизни </a:t>
            </a:r>
            <a:endParaRPr lang="ru-RU" sz="3600" b="1" dirty="0">
              <a:solidFill>
                <a:srgbClr val="7030A0"/>
              </a:solidFill>
            </a:endParaRPr>
          </a:p>
        </p:txBody>
      </p:sp>
      <p:pic>
        <p:nvPicPr>
          <p:cNvPr id="5" name="Picture 4" descr="e34c458841d1"/>
          <p:cNvPicPr>
            <a:picLocks noChangeAspect="1" noChangeArrowheads="1"/>
          </p:cNvPicPr>
          <p:nvPr/>
        </p:nvPicPr>
        <p:blipFill>
          <a:blip r:embed="rId3" cstate="print"/>
          <a:srcRect/>
          <a:stretch>
            <a:fillRect/>
          </a:stretch>
        </p:blipFill>
        <p:spPr>
          <a:xfrm>
            <a:off x="428596" y="214290"/>
            <a:ext cx="2724150" cy="3619500"/>
          </a:xfrm>
          <a:prstGeom prst="rect">
            <a:avLst/>
          </a:prstGeom>
          <a:ln w="190500" cap="sq">
            <a:solidFill>
              <a:srgbClr val="C8C6BD"/>
            </a:solidFill>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Содержимое 3" descr="http://img-fotki.yandex.ru/get/6731/162024075.27/0_aeba6_49c88033_orig"/>
          <p:cNvPicPr>
            <a:picLocks/>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 name="Рисунок 2" descr="0_59e7e_2a111a94_XL.jpg"/>
          <p:cNvPicPr>
            <a:picLocks noChangeAspect="1"/>
          </p:cNvPicPr>
          <p:nvPr/>
        </p:nvPicPr>
        <p:blipFill>
          <a:blip r:embed="rId3" cstate="print"/>
          <a:stretch>
            <a:fillRect/>
          </a:stretch>
        </p:blipFill>
        <p:spPr>
          <a:xfrm>
            <a:off x="571472" y="1643050"/>
            <a:ext cx="3749008" cy="4286280"/>
          </a:xfrm>
          <a:prstGeom prst="rect">
            <a:avLst/>
          </a:prstGeom>
        </p:spPr>
      </p:pic>
      <p:sp>
        <p:nvSpPr>
          <p:cNvPr id="4" name="Прямоугольник 3"/>
          <p:cNvSpPr/>
          <p:nvPr/>
        </p:nvSpPr>
        <p:spPr>
          <a:xfrm>
            <a:off x="4929190" y="2357430"/>
            <a:ext cx="3571900" cy="4031873"/>
          </a:xfrm>
          <a:prstGeom prst="rect">
            <a:avLst/>
          </a:prstGeom>
        </p:spPr>
        <p:txBody>
          <a:bodyPr wrap="square">
            <a:spAutoFit/>
          </a:bodyPr>
          <a:lstStyle/>
          <a:p>
            <a:r>
              <a:rPr lang="ru-RU" sz="3200" b="1" dirty="0" smtClean="0">
                <a:solidFill>
                  <a:schemeClr val="bg1"/>
                </a:solidFill>
              </a:rPr>
              <a:t>Гори, гори, моя звезда,</a:t>
            </a:r>
            <a:br>
              <a:rPr lang="ru-RU" sz="3200" b="1" dirty="0" smtClean="0">
                <a:solidFill>
                  <a:schemeClr val="bg1"/>
                </a:solidFill>
              </a:rPr>
            </a:br>
            <a:r>
              <a:rPr lang="ru-RU" sz="3200" b="1" dirty="0" smtClean="0">
                <a:solidFill>
                  <a:schemeClr val="bg1"/>
                </a:solidFill>
              </a:rPr>
              <a:t>Звезда любви приветная!</a:t>
            </a:r>
            <a:br>
              <a:rPr lang="ru-RU" sz="3200" b="1" dirty="0" smtClean="0">
                <a:solidFill>
                  <a:schemeClr val="bg1"/>
                </a:solidFill>
              </a:rPr>
            </a:br>
            <a:r>
              <a:rPr lang="ru-RU" sz="3200" b="1" dirty="0" smtClean="0">
                <a:solidFill>
                  <a:schemeClr val="bg1"/>
                </a:solidFill>
              </a:rPr>
              <a:t>Ты у меня одна заветная,</a:t>
            </a:r>
            <a:br>
              <a:rPr lang="ru-RU" sz="3200" b="1" dirty="0" smtClean="0">
                <a:solidFill>
                  <a:schemeClr val="bg1"/>
                </a:solidFill>
              </a:rPr>
            </a:br>
            <a:r>
              <a:rPr lang="ru-RU" sz="3200" b="1" dirty="0" smtClean="0">
                <a:solidFill>
                  <a:schemeClr val="bg1"/>
                </a:solidFill>
              </a:rPr>
              <a:t>Другой не будет </a:t>
            </a:r>
            <a:r>
              <a:rPr lang="ru-RU" sz="3200" b="1" dirty="0" smtClean="0">
                <a:solidFill>
                  <a:schemeClr val="bg1"/>
                </a:solidFill>
              </a:rPr>
              <a:t>никогда…</a:t>
            </a:r>
            <a:endParaRPr lang="ru-RU" sz="3200" b="1" dirty="0">
              <a:solidFill>
                <a:schemeClr val="bg1"/>
              </a:solidFill>
            </a:endParaRPr>
          </a:p>
        </p:txBody>
      </p:sp>
      <p:sp>
        <p:nvSpPr>
          <p:cNvPr id="5" name="Прямоугольник 4"/>
          <p:cNvSpPr/>
          <p:nvPr/>
        </p:nvSpPr>
        <p:spPr>
          <a:xfrm>
            <a:off x="214282" y="142853"/>
            <a:ext cx="8643998" cy="1323439"/>
          </a:xfrm>
          <a:prstGeom prst="rect">
            <a:avLst/>
          </a:prstGeom>
        </p:spPr>
        <p:txBody>
          <a:bodyPr wrap="square">
            <a:spAutoFit/>
          </a:bodyPr>
          <a:lstStyle/>
          <a:p>
            <a:r>
              <a:rPr lang="ru-RU" sz="4000" b="1" dirty="0" smtClean="0">
                <a:solidFill>
                  <a:schemeClr val="bg1"/>
                </a:solidFill>
                <a:latin typeface="Arial Unicode MS" pitchFamily="34" charset="-128"/>
                <a:ea typeface="Arial Unicode MS" pitchFamily="34" charset="-128"/>
                <a:cs typeface="Arial Unicode MS" pitchFamily="34" charset="-128"/>
              </a:rPr>
              <a:t>       Тютчев </a:t>
            </a:r>
            <a:r>
              <a:rPr lang="ru-RU" sz="4000" b="1" dirty="0" smtClean="0">
                <a:solidFill>
                  <a:schemeClr val="bg1"/>
                </a:solidFill>
                <a:latin typeface="Arial Unicode MS" pitchFamily="34" charset="-128"/>
                <a:ea typeface="Arial Unicode MS" pitchFamily="34" charset="-128"/>
                <a:cs typeface="Arial Unicode MS" pitchFamily="34" charset="-128"/>
              </a:rPr>
              <a:t>– это непотухающая, </a:t>
            </a:r>
            <a:r>
              <a:rPr lang="ru-RU" sz="4000" b="1" dirty="0" smtClean="0">
                <a:solidFill>
                  <a:schemeClr val="bg1"/>
                </a:solidFill>
                <a:latin typeface="Arial Unicode MS" pitchFamily="34" charset="-128"/>
                <a:ea typeface="Arial Unicode MS" pitchFamily="34" charset="-128"/>
                <a:cs typeface="Arial Unicode MS" pitchFamily="34" charset="-128"/>
              </a:rPr>
              <a:t>   незакатная </a:t>
            </a:r>
            <a:r>
              <a:rPr lang="ru-RU" sz="4000" b="1" dirty="0" smtClean="0">
                <a:solidFill>
                  <a:schemeClr val="bg1"/>
                </a:solidFill>
                <a:latin typeface="Arial Unicode MS" pitchFamily="34" charset="-128"/>
                <a:ea typeface="Arial Unicode MS" pitchFamily="34" charset="-128"/>
                <a:cs typeface="Arial Unicode MS" pitchFamily="34" charset="-128"/>
              </a:rPr>
              <a:t>звезда</a:t>
            </a:r>
            <a:endParaRPr lang="ru-RU" sz="4000" b="1" dirty="0">
              <a:solidFill>
                <a:schemeClr val="bg1"/>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ppt_w*0.70"/>
                                          </p:val>
                                        </p:tav>
                                        <p:tav tm="100000">
                                          <p:val>
                                            <p:strVal val="#ppt_w"/>
                                          </p:val>
                                        </p:tav>
                                      </p:tavLst>
                                    </p:anim>
                                    <p:anim calcmode="lin" valueType="num">
                                      <p:cBhvr>
                                        <p:cTn id="8" dur="2000" fill="hold"/>
                                        <p:tgtEl>
                                          <p:spTgt spid="3"/>
                                        </p:tgtEl>
                                        <p:attrNameLst>
                                          <p:attrName>ppt_h</p:attrName>
                                        </p:attrNameLst>
                                      </p:cBhvr>
                                      <p:tavLst>
                                        <p:tav tm="0">
                                          <p:val>
                                            <p:strVal val="#ppt_h"/>
                                          </p:val>
                                        </p:tav>
                                        <p:tav tm="100000">
                                          <p:val>
                                            <p:strVal val="#ppt_h"/>
                                          </p:val>
                                        </p:tav>
                                      </p:tavLst>
                                    </p:anim>
                                    <p:animEffect transition="in" filter="fade">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a:xfrm>
            <a:off x="4429124" y="428604"/>
            <a:ext cx="4400550" cy="5853113"/>
          </a:xfrm>
          <a:prstGeom prst="rect">
            <a:avLst/>
          </a:prstGeom>
          <a:noFill/>
        </p:spPr>
      </p:pic>
      <p:sp>
        <p:nvSpPr>
          <p:cNvPr id="3" name="Прямоугольник 2"/>
          <p:cNvSpPr/>
          <p:nvPr/>
        </p:nvSpPr>
        <p:spPr>
          <a:xfrm>
            <a:off x="500034" y="714356"/>
            <a:ext cx="3500462" cy="5078313"/>
          </a:xfrm>
          <a:prstGeom prst="rect">
            <a:avLst/>
          </a:prstGeom>
        </p:spPr>
        <p:txBody>
          <a:bodyPr wrap="square">
            <a:spAutoFit/>
          </a:bodyPr>
          <a:lstStyle/>
          <a:p>
            <a:pPr>
              <a:defRPr/>
            </a:pPr>
            <a:r>
              <a:rPr lang="ru-RU" sz="3600" b="1" dirty="0" smtClean="0">
                <a:solidFill>
                  <a:schemeClr val="bg1"/>
                </a:solidFill>
              </a:rPr>
              <a:t>Федор Иванович Тютчев родился </a:t>
            </a:r>
            <a:r>
              <a:rPr lang="ru-RU" sz="3600" b="1" dirty="0" smtClean="0">
                <a:solidFill>
                  <a:srgbClr val="FF0000"/>
                </a:solidFill>
              </a:rPr>
              <a:t>23 ноября </a:t>
            </a:r>
          </a:p>
          <a:p>
            <a:pPr>
              <a:defRPr/>
            </a:pPr>
            <a:r>
              <a:rPr lang="ru-RU" sz="3600" b="1" dirty="0" smtClean="0">
                <a:solidFill>
                  <a:srgbClr val="FF0000"/>
                </a:solidFill>
              </a:rPr>
              <a:t>(5 декабря) 1803 </a:t>
            </a:r>
            <a:r>
              <a:rPr lang="ru-RU" sz="3600" b="1" dirty="0" smtClean="0">
                <a:solidFill>
                  <a:schemeClr val="bg1"/>
                </a:solidFill>
              </a:rPr>
              <a:t>года в селе </a:t>
            </a:r>
            <a:r>
              <a:rPr lang="ru-RU" sz="3600" b="1" dirty="0" err="1" smtClean="0">
                <a:solidFill>
                  <a:schemeClr val="bg1"/>
                </a:solidFill>
              </a:rPr>
              <a:t>Овстуг</a:t>
            </a:r>
            <a:r>
              <a:rPr lang="ru-RU" sz="3600" b="1" dirty="0" smtClean="0">
                <a:solidFill>
                  <a:schemeClr val="bg1"/>
                </a:solidFill>
              </a:rPr>
              <a:t> Орловской губернии.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a:xfrm>
            <a:off x="3786182" y="214290"/>
            <a:ext cx="5072098" cy="5513404"/>
          </a:xfrm>
          <a:prstGeom prst="rect">
            <a:avLst/>
          </a:prstGeom>
          <a:noFill/>
        </p:spPr>
      </p:pic>
      <p:sp>
        <p:nvSpPr>
          <p:cNvPr id="4" name="Прямоугольник 3"/>
          <p:cNvSpPr/>
          <p:nvPr/>
        </p:nvSpPr>
        <p:spPr>
          <a:xfrm>
            <a:off x="285720" y="785794"/>
            <a:ext cx="3357586" cy="5262979"/>
          </a:xfrm>
          <a:prstGeom prst="rect">
            <a:avLst/>
          </a:prstGeom>
        </p:spPr>
        <p:txBody>
          <a:bodyPr wrap="square">
            <a:spAutoFit/>
          </a:bodyPr>
          <a:lstStyle/>
          <a:p>
            <a:r>
              <a:rPr lang="ru-RU" sz="2400" b="1" dirty="0" smtClean="0">
                <a:solidFill>
                  <a:srgbClr val="FFFF00"/>
                </a:solidFill>
              </a:rPr>
              <a:t>Когда Федору Тютчеву шел десятый год, в воспитатели к нему был приглашен Семён Егорович Раич, известный поэт и переводчик, пробывший в доме Тютчевых семь лет и оказавший большое влияние на умственное и нравственное развитие своего воспитанника. </a:t>
            </a:r>
            <a:endParaRPr lang="ru-RU" sz="2400" b="1" dirty="0">
              <a:solidFill>
                <a:srgbClr val="FFFF00"/>
              </a:solidFill>
            </a:endParaRPr>
          </a:p>
        </p:txBody>
      </p:sp>
      <p:sp>
        <p:nvSpPr>
          <p:cNvPr id="5" name="Прямоугольник 4"/>
          <p:cNvSpPr/>
          <p:nvPr/>
        </p:nvSpPr>
        <p:spPr>
          <a:xfrm>
            <a:off x="3143240" y="5786454"/>
            <a:ext cx="5643602" cy="830997"/>
          </a:xfrm>
          <a:prstGeom prst="rect">
            <a:avLst/>
          </a:prstGeom>
        </p:spPr>
        <p:txBody>
          <a:bodyPr wrap="square">
            <a:spAutoFit/>
          </a:bodyPr>
          <a:lstStyle/>
          <a:p>
            <a:r>
              <a:rPr lang="ru-RU" sz="2400" b="1" dirty="0" smtClean="0">
                <a:solidFill>
                  <a:srgbClr val="002060"/>
                </a:solidFill>
              </a:rPr>
              <a:t>С.Е. Раич, домашний учитель Ф.И. Тютчева. Художник Б. </a:t>
            </a:r>
            <a:r>
              <a:rPr lang="ru-RU" sz="2400" b="1" dirty="0" err="1" smtClean="0">
                <a:solidFill>
                  <a:srgbClr val="002060"/>
                </a:solidFill>
              </a:rPr>
              <a:t>Бельтюков</a:t>
            </a:r>
            <a:r>
              <a:rPr lang="ru-RU" sz="2400" b="1" dirty="0" smtClean="0">
                <a:solidFill>
                  <a:srgbClr val="002060"/>
                </a:solidFill>
              </a:rPr>
              <a:t>. 1985</a:t>
            </a:r>
            <a:endParaRPr lang="ru-RU" sz="24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а 32 из 2383"/>
          <p:cNvPicPr>
            <a:picLocks noChangeAspect="1" noChangeArrowheads="1"/>
          </p:cNvPicPr>
          <p:nvPr/>
        </p:nvPicPr>
        <p:blipFill>
          <a:blip r:embed="rId2"/>
          <a:srcRect/>
          <a:stretch>
            <a:fillRect/>
          </a:stretch>
        </p:blipFill>
        <p:spPr bwMode="auto">
          <a:xfrm>
            <a:off x="214282" y="500042"/>
            <a:ext cx="4572000" cy="5811856"/>
          </a:xfrm>
          <a:prstGeom prst="rect">
            <a:avLst/>
          </a:prstGeom>
          <a:noFill/>
          <a:ln w="9525">
            <a:noFill/>
            <a:miter lim="800000"/>
            <a:headEnd/>
            <a:tailEnd/>
          </a:ln>
        </p:spPr>
      </p:pic>
      <p:sp>
        <p:nvSpPr>
          <p:cNvPr id="3" name="Прямоугольник 2"/>
          <p:cNvSpPr/>
          <p:nvPr/>
        </p:nvSpPr>
        <p:spPr>
          <a:xfrm>
            <a:off x="4857752" y="571480"/>
            <a:ext cx="3857652" cy="5262979"/>
          </a:xfrm>
          <a:prstGeom prst="rect">
            <a:avLst/>
          </a:prstGeom>
        </p:spPr>
        <p:txBody>
          <a:bodyPr wrap="square">
            <a:spAutoFit/>
          </a:bodyPr>
          <a:lstStyle/>
          <a:p>
            <a:r>
              <a:rPr lang="ru-RU" sz="2400" b="1" dirty="0" smtClean="0">
                <a:solidFill>
                  <a:srgbClr val="FF0000"/>
                </a:solidFill>
              </a:rPr>
              <a:t>Осенью 1819 года </a:t>
            </a:r>
            <a:r>
              <a:rPr lang="ru-RU" sz="2400" b="1" dirty="0" smtClean="0">
                <a:solidFill>
                  <a:srgbClr val="002060"/>
                </a:solidFill>
              </a:rPr>
              <a:t>Федор Тютчев поступает на словесное отделение Московского университета. </a:t>
            </a:r>
            <a:r>
              <a:rPr lang="ru-RU" sz="2400" b="1" dirty="0" smtClean="0">
                <a:solidFill>
                  <a:srgbClr val="FF0000"/>
                </a:solidFill>
              </a:rPr>
              <a:t>А в 1821 году</a:t>
            </a:r>
            <a:r>
              <a:rPr lang="ru-RU" sz="2400" b="1" dirty="0" smtClean="0">
                <a:solidFill>
                  <a:srgbClr val="002060"/>
                </a:solidFill>
              </a:rPr>
              <a:t>, в день своего </a:t>
            </a:r>
            <a:r>
              <a:rPr lang="ru-RU" sz="2400" b="1" dirty="0" err="1" smtClean="0">
                <a:solidFill>
                  <a:srgbClr val="002060"/>
                </a:solidFill>
              </a:rPr>
              <a:t>восемнадцатилетия</a:t>
            </a:r>
            <a:r>
              <a:rPr lang="ru-RU" sz="2400" b="1" dirty="0" smtClean="0">
                <a:solidFill>
                  <a:srgbClr val="002060"/>
                </a:solidFill>
              </a:rPr>
              <a:t>, получает кандидатскую степень. После окончания университета </a:t>
            </a:r>
            <a:r>
              <a:rPr lang="ru-RU" sz="2400" b="1" dirty="0" smtClean="0">
                <a:solidFill>
                  <a:srgbClr val="FF0000"/>
                </a:solidFill>
              </a:rPr>
              <a:t>в начале 1822 года</a:t>
            </a:r>
            <a:r>
              <a:rPr lang="ru-RU" sz="2400" b="1" dirty="0" smtClean="0">
                <a:solidFill>
                  <a:srgbClr val="002060"/>
                </a:solidFill>
              </a:rPr>
              <a:t> Ф.И.Тютчев приезжает в Петербург и поступает на службу в Государственную коллегию  иностранных дел. </a:t>
            </a:r>
            <a:endParaRPr lang="ru-RU" sz="24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923330"/>
          </a:xfrm>
          <a:prstGeom prst="rect">
            <a:avLst/>
          </a:prstGeom>
          <a:noFill/>
        </p:spPr>
        <p:txBody>
          <a:bodyPr wrap="square" lIns="91440" tIns="45720" rIns="91440" bIns="45720">
            <a:spAutoFit/>
          </a:bodyPr>
          <a:lstStyle/>
          <a:p>
            <a:pPr algn="ctr"/>
            <a:r>
              <a:rPr lang="ru-RU"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Первая Любовь</a:t>
            </a: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5" name="Рисунок 4" descr="0_6f97e_a661adb7_XL.jpg"/>
          <p:cNvPicPr>
            <a:picLocks noChangeAspect="1"/>
          </p:cNvPicPr>
          <p:nvPr/>
        </p:nvPicPr>
        <p:blipFill>
          <a:blip r:embed="rId2" cstate="print"/>
          <a:stretch>
            <a:fillRect/>
          </a:stretch>
        </p:blipFill>
        <p:spPr>
          <a:xfrm>
            <a:off x="467544" y="1340768"/>
            <a:ext cx="3456384" cy="4565035"/>
          </a:xfrm>
          <a:prstGeom prst="rect">
            <a:avLst/>
          </a:prstGeom>
        </p:spPr>
      </p:pic>
      <p:sp>
        <p:nvSpPr>
          <p:cNvPr id="7" name="TextBox 6"/>
          <p:cNvSpPr txBox="1"/>
          <p:nvPr/>
        </p:nvSpPr>
        <p:spPr>
          <a:xfrm>
            <a:off x="4139952" y="2780928"/>
            <a:ext cx="2016224" cy="1569660"/>
          </a:xfrm>
          <a:prstGeom prst="rect">
            <a:avLst/>
          </a:prstGeom>
          <a:noFill/>
        </p:spPr>
        <p:txBody>
          <a:bodyPr wrap="square" rtlCol="0">
            <a:spAutoFit/>
          </a:bodyPr>
          <a:lstStyle/>
          <a:p>
            <a:r>
              <a:rPr lang="ru-RU" sz="9600" dirty="0" smtClean="0"/>
              <a:t>+</a:t>
            </a:r>
            <a:endParaRPr lang="ru-RU" sz="9600" dirty="0"/>
          </a:p>
        </p:txBody>
      </p:sp>
      <p:pic>
        <p:nvPicPr>
          <p:cNvPr id="8" name="Рисунок 7" descr="005b9fpa.jpg"/>
          <p:cNvPicPr>
            <a:picLocks noChangeAspect="1"/>
          </p:cNvPicPr>
          <p:nvPr/>
        </p:nvPicPr>
        <p:blipFill>
          <a:blip r:embed="rId3" cstate="print"/>
          <a:stretch>
            <a:fillRect/>
          </a:stretch>
        </p:blipFill>
        <p:spPr>
          <a:xfrm>
            <a:off x="5148064" y="1340768"/>
            <a:ext cx="3798203" cy="4565517"/>
          </a:xfrm>
          <a:prstGeom prst="rect">
            <a:avLst/>
          </a:prstGeom>
        </p:spPr>
      </p:pic>
      <p:sp>
        <p:nvSpPr>
          <p:cNvPr id="9" name="TextBox 8"/>
          <p:cNvSpPr txBox="1"/>
          <p:nvPr/>
        </p:nvSpPr>
        <p:spPr>
          <a:xfrm>
            <a:off x="5148064" y="5949280"/>
            <a:ext cx="3888432" cy="954107"/>
          </a:xfrm>
          <a:prstGeom prst="rect">
            <a:avLst/>
          </a:prstGeom>
          <a:noFill/>
        </p:spPr>
        <p:txBody>
          <a:bodyPr wrap="square" rtlCol="0">
            <a:spAutoFit/>
          </a:bodyPr>
          <a:lstStyle/>
          <a:p>
            <a:pPr algn="ctr"/>
            <a:r>
              <a:rPr lang="ru-RU" sz="2800" dirty="0"/>
              <a:t>Амалия </a:t>
            </a:r>
            <a:r>
              <a:rPr lang="ru-RU" sz="2800" dirty="0" err="1" smtClean="0"/>
              <a:t>Крюденер</a:t>
            </a:r>
            <a:r>
              <a:rPr lang="ru-RU" sz="2800" dirty="0" smtClean="0"/>
              <a:t> (1823)</a:t>
            </a:r>
            <a:endParaRPr lang="ru-RU" sz="2800" dirty="0"/>
          </a:p>
        </p:txBody>
      </p:sp>
      <p:sp>
        <p:nvSpPr>
          <p:cNvPr id="10" name="TextBox 9"/>
          <p:cNvSpPr txBox="1"/>
          <p:nvPr/>
        </p:nvSpPr>
        <p:spPr>
          <a:xfrm>
            <a:off x="7308304" y="980728"/>
            <a:ext cx="1979712" cy="369332"/>
          </a:xfrm>
          <a:prstGeom prst="rect">
            <a:avLst/>
          </a:prstGeom>
          <a:noFill/>
        </p:spPr>
        <p:txBody>
          <a:bodyPr wrap="square" rtlCol="0">
            <a:spAutoFit/>
          </a:bodyPr>
          <a:lstStyle/>
          <a:p>
            <a:r>
              <a:rPr lang="ru-RU" dirty="0" smtClean="0"/>
              <a:t>Й. </a:t>
            </a:r>
            <a:r>
              <a:rPr lang="ru-RU" dirty="0" err="1" smtClean="0"/>
              <a:t>Штилер</a:t>
            </a:r>
            <a:r>
              <a:rPr lang="ru-RU" dirty="0" smtClean="0"/>
              <a:t>, 1828</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4"/>
                                        </p:tgtEl>
                                        <p:attrNameLst>
                                          <p:attrName>ppt_w</p:attrName>
                                        </p:attrNameLst>
                                      </p:cBhvr>
                                      <p:tavLst>
                                        <p:tav tm="0">
                                          <p:val>
                                            <p:strVal val="#ppt_w*.05"/>
                                          </p:val>
                                        </p:tav>
                                        <p:tav tm="100000">
                                          <p:val>
                                            <p:strVal val="#ppt_w"/>
                                          </p:val>
                                        </p:tav>
                                      </p:tavLst>
                                    </p:anim>
                                    <p:anim calcmode="lin" valueType="num">
                                      <p:cBhvr>
                                        <p:cTn id="10" dur="2000" fill="hold"/>
                                        <p:tgtEl>
                                          <p:spTgt spid="4"/>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4"/>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4"/>
                                        </p:tgtEl>
                                      </p:cBhvr>
                                    </p:animEffect>
                                  </p:childTnLst>
                                </p:cTn>
                              </p:par>
                            </p:childTnLst>
                          </p:cTn>
                        </p:par>
                        <p:par>
                          <p:cTn id="15" fill="hold">
                            <p:stCondLst>
                              <p:cond delay="2000"/>
                            </p:stCondLst>
                            <p:childTnLst>
                              <p:par>
                                <p:cTn id="16" presetID="54" presetClass="entr" presetSubtype="0" accel="10000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2000" fill="hold"/>
                                        <p:tgtEl>
                                          <p:spTgt spid="5"/>
                                        </p:tgtEl>
                                        <p:attrNameLst>
                                          <p:attrName>ppt_w</p:attrName>
                                        </p:attrNameLst>
                                      </p:cBhvr>
                                      <p:tavLst>
                                        <p:tav tm="0">
                                          <p:val>
                                            <p:strVal val="#ppt_w*0.05"/>
                                          </p:val>
                                        </p:tav>
                                        <p:tav tm="100000">
                                          <p:val>
                                            <p:strVal val="#ppt_w"/>
                                          </p:val>
                                        </p:tav>
                                      </p:tavLst>
                                    </p:anim>
                                    <p:anim calcmode="lin" valueType="num">
                                      <p:cBhvr>
                                        <p:cTn id="19" dur="2000" fill="hold"/>
                                        <p:tgtEl>
                                          <p:spTgt spid="5"/>
                                        </p:tgtEl>
                                        <p:attrNameLst>
                                          <p:attrName>ppt_h</p:attrName>
                                        </p:attrNameLst>
                                      </p:cBhvr>
                                      <p:tavLst>
                                        <p:tav tm="0">
                                          <p:val>
                                            <p:strVal val="#ppt_h"/>
                                          </p:val>
                                        </p:tav>
                                        <p:tav tm="100000">
                                          <p:val>
                                            <p:strVal val="#ppt_h"/>
                                          </p:val>
                                        </p:tav>
                                      </p:tavLst>
                                    </p:anim>
                                    <p:anim calcmode="lin" valueType="num">
                                      <p:cBhvr>
                                        <p:cTn id="20" dur="2000" fill="hold"/>
                                        <p:tgtEl>
                                          <p:spTgt spid="5"/>
                                        </p:tgtEl>
                                        <p:attrNameLst>
                                          <p:attrName>ppt_x</p:attrName>
                                        </p:attrNameLst>
                                      </p:cBhvr>
                                      <p:tavLst>
                                        <p:tav tm="0">
                                          <p:val>
                                            <p:strVal val="#ppt_x-.2"/>
                                          </p:val>
                                        </p:tav>
                                        <p:tav tm="100000">
                                          <p:val>
                                            <p:strVal val="#ppt_x"/>
                                          </p:val>
                                        </p:tav>
                                      </p:tavLst>
                                    </p:anim>
                                    <p:anim calcmode="lin" valueType="num">
                                      <p:cBhvr>
                                        <p:cTn id="21" dur="2000" fill="hold"/>
                                        <p:tgtEl>
                                          <p:spTgt spid="5"/>
                                        </p:tgtEl>
                                        <p:attrNameLst>
                                          <p:attrName>ppt_y</p:attrName>
                                        </p:attrNameLst>
                                      </p:cBhvr>
                                      <p:tavLst>
                                        <p:tav tm="0">
                                          <p:val>
                                            <p:strVal val="#ppt_y"/>
                                          </p:val>
                                        </p:tav>
                                        <p:tav tm="100000">
                                          <p:val>
                                            <p:strVal val="#ppt_y"/>
                                          </p:val>
                                        </p:tav>
                                      </p:tavLst>
                                    </p:anim>
                                    <p:animEffect transition="in" filter="fade">
                                      <p:cBhvr>
                                        <p:cTn id="22" dur="2000"/>
                                        <p:tgtEl>
                                          <p:spTgt spid="5"/>
                                        </p:tgtEl>
                                      </p:cBhvr>
                                    </p:animEffect>
                                  </p:childTnLst>
                                </p:cTn>
                              </p:par>
                            </p:childTnLst>
                          </p:cTn>
                        </p:par>
                        <p:par>
                          <p:cTn id="23" fill="hold">
                            <p:stCondLst>
                              <p:cond delay="4000"/>
                            </p:stCondLst>
                            <p:childTnLst>
                              <p:par>
                                <p:cTn id="24" presetID="2" presetClass="entr" presetSubtype="4"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1000" fill="hold"/>
                                        <p:tgtEl>
                                          <p:spTgt spid="7"/>
                                        </p:tgtEl>
                                        <p:attrNameLst>
                                          <p:attrName>ppt_x</p:attrName>
                                        </p:attrNameLst>
                                      </p:cBhvr>
                                      <p:tavLst>
                                        <p:tav tm="0">
                                          <p:val>
                                            <p:strVal val="#ppt_x"/>
                                          </p:val>
                                        </p:tav>
                                        <p:tav tm="100000">
                                          <p:val>
                                            <p:strVal val="#ppt_x"/>
                                          </p:val>
                                        </p:tav>
                                      </p:tavLst>
                                    </p:anim>
                                    <p:anim calcmode="lin" valueType="num">
                                      <p:cBhvr additive="base">
                                        <p:cTn id="27" dur="1000" fill="hold"/>
                                        <p:tgtEl>
                                          <p:spTgt spid="7"/>
                                        </p:tgtEl>
                                        <p:attrNameLst>
                                          <p:attrName>ppt_y</p:attrName>
                                        </p:attrNameLst>
                                      </p:cBhvr>
                                      <p:tavLst>
                                        <p:tav tm="0">
                                          <p:val>
                                            <p:strVal val="1+#ppt_h/2"/>
                                          </p:val>
                                        </p:tav>
                                        <p:tav tm="100000">
                                          <p:val>
                                            <p:strVal val="#ppt_y"/>
                                          </p:val>
                                        </p:tav>
                                      </p:tavLst>
                                    </p:anim>
                                  </p:childTnLst>
                                </p:cTn>
                              </p:par>
                            </p:childTnLst>
                          </p:cTn>
                        </p:par>
                        <p:par>
                          <p:cTn id="28" fill="hold">
                            <p:stCondLst>
                              <p:cond delay="5000"/>
                            </p:stCondLst>
                            <p:childTnLst>
                              <p:par>
                                <p:cTn id="29" presetID="10"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3000"/>
                                        <p:tgtEl>
                                          <p:spTgt spid="8"/>
                                        </p:tgtEl>
                                      </p:cBhvr>
                                    </p:animEffect>
                                  </p:childTnLst>
                                </p:cTn>
                              </p:par>
                            </p:childTnLst>
                          </p:cTn>
                        </p:par>
                        <p:par>
                          <p:cTn id="32" fill="hold">
                            <p:stCondLst>
                              <p:cond delay="8000"/>
                            </p:stCondLst>
                            <p:childTnLst>
                              <p:par>
                                <p:cTn id="33" presetID="40" presetClass="entr" presetSubtype="0" fill="hold" grpId="0" nodeType="afterEffect">
                                  <p:stCondLst>
                                    <p:cond delay="0"/>
                                  </p:stCondLst>
                                  <p:iterate type="lt">
                                    <p:tmPct val="10000"/>
                                  </p:iterate>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1"/>
                                          </p:val>
                                        </p:tav>
                                        <p:tav tm="100000">
                                          <p:val>
                                            <p:strVal val="#ppt_x"/>
                                          </p:val>
                                        </p:tav>
                                      </p:tavLst>
                                    </p:anim>
                                    <p:anim calcmode="lin" valueType="num">
                                      <p:cBhvr>
                                        <p:cTn id="37" dur="1000" fill="hold"/>
                                        <p:tgtEl>
                                          <p:spTgt spid="9"/>
                                        </p:tgtEl>
                                        <p:attrNameLst>
                                          <p:attrName>ppt_y</p:attrName>
                                        </p:attrNameLst>
                                      </p:cBhvr>
                                      <p:tavLst>
                                        <p:tav tm="0">
                                          <p:val>
                                            <p:strVal val="#ppt_y"/>
                                          </p:val>
                                        </p:tav>
                                        <p:tav tm="100000">
                                          <p:val>
                                            <p:strVal val="#ppt_y"/>
                                          </p:val>
                                        </p:tav>
                                      </p:tavLst>
                                    </p:anim>
                                  </p:childTnLst>
                                </p:cTn>
                              </p:par>
                            </p:childTnLst>
                          </p:cTn>
                        </p:par>
                        <p:par>
                          <p:cTn id="38" fill="hold">
                            <p:stCondLst>
                              <p:cond delay="10900"/>
                            </p:stCondLst>
                            <p:childTnLst>
                              <p:par>
                                <p:cTn id="39" presetID="10"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923330"/>
          </a:xfrm>
          <a:prstGeom prst="rect">
            <a:avLst/>
          </a:prstGeom>
          <a:noFill/>
        </p:spPr>
        <p:txBody>
          <a:bodyPr wrap="square" lIns="91440" tIns="45720" rIns="91440" bIns="45720">
            <a:spAutoFit/>
          </a:bodyPr>
          <a:lstStyle/>
          <a:p>
            <a:pPr algn="ctr"/>
            <a:r>
              <a:rPr lang="ru-RU"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Амалия </a:t>
            </a:r>
            <a:r>
              <a:rPr lang="ru-RU" sz="54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Крюденер</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5" name="Рисунок 4" descr="005b9fpa.jpg"/>
          <p:cNvPicPr>
            <a:picLocks noChangeAspect="1"/>
          </p:cNvPicPr>
          <p:nvPr/>
        </p:nvPicPr>
        <p:blipFill>
          <a:blip r:embed="rId2" cstate="print"/>
          <a:stretch>
            <a:fillRect/>
          </a:stretch>
        </p:blipFill>
        <p:spPr>
          <a:xfrm>
            <a:off x="179513" y="980728"/>
            <a:ext cx="4178173" cy="5162915"/>
          </a:xfrm>
          <a:prstGeom prst="rect">
            <a:avLst/>
          </a:prstGeom>
        </p:spPr>
      </p:pic>
      <p:sp>
        <p:nvSpPr>
          <p:cNvPr id="6" name="Прямоугольник 5"/>
          <p:cNvSpPr/>
          <p:nvPr/>
        </p:nvSpPr>
        <p:spPr>
          <a:xfrm>
            <a:off x="4429124" y="1142984"/>
            <a:ext cx="4214842" cy="5016758"/>
          </a:xfrm>
          <a:prstGeom prst="rect">
            <a:avLst/>
          </a:prstGeom>
        </p:spPr>
        <p:txBody>
          <a:bodyPr wrap="square">
            <a:spAutoFit/>
          </a:bodyPr>
          <a:lstStyle/>
          <a:p>
            <a:r>
              <a:rPr lang="ru-RU" sz="2000" b="1" dirty="0" smtClean="0">
                <a:solidFill>
                  <a:srgbClr val="002060"/>
                </a:solidFill>
              </a:rPr>
              <a:t>Графиня в свои шестнадцать лет выглядела очаровательно, у нее было, много поклонников, что, видимо, вызывало ревность поэта. В числе ее поклонников оказался и барон Александр </a:t>
            </a:r>
            <a:r>
              <a:rPr lang="ru-RU" sz="2000" b="1" dirty="0" err="1" smtClean="0">
                <a:solidFill>
                  <a:srgbClr val="002060"/>
                </a:solidFill>
              </a:rPr>
              <a:t>Крюденер</a:t>
            </a:r>
            <a:r>
              <a:rPr lang="ru-RU" sz="2000" b="1" dirty="0" smtClean="0">
                <a:solidFill>
                  <a:srgbClr val="002060"/>
                </a:solidFill>
              </a:rPr>
              <a:t>, секретарь русской дипломатической миссии, товарищ Ф.И.Тютчева. Набравшись смелости, Федор Иванович решился простить руки Амалии. Но простой русский дворянин, без фамильных титулов, показался ее родителям не такой  уж выгодной партией для дочери, и они предпочли ему барона </a:t>
            </a:r>
            <a:r>
              <a:rPr lang="ru-RU" sz="2000" b="1" dirty="0" err="1" smtClean="0">
                <a:solidFill>
                  <a:srgbClr val="002060"/>
                </a:solidFill>
              </a:rPr>
              <a:t>Крюденера</a:t>
            </a:r>
            <a:r>
              <a:rPr lang="ru-RU" sz="2000" b="1" dirty="0" smtClean="0">
                <a:solidFill>
                  <a:srgbClr val="002060"/>
                </a:solidFill>
              </a:rPr>
              <a:t>. </a:t>
            </a:r>
            <a:endParaRPr lang="ru-RU" sz="20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а 32 из 2383"/>
          <p:cNvPicPr>
            <a:picLocks noChangeAspect="1" noChangeArrowheads="1"/>
          </p:cNvPicPr>
          <p:nvPr/>
        </p:nvPicPr>
        <p:blipFill>
          <a:blip r:embed="rId2"/>
          <a:srcRect/>
          <a:stretch>
            <a:fillRect/>
          </a:stretch>
        </p:blipFill>
        <p:spPr bwMode="auto">
          <a:xfrm>
            <a:off x="500034" y="285728"/>
            <a:ext cx="3214710" cy="3500462"/>
          </a:xfrm>
          <a:prstGeom prst="rect">
            <a:avLst/>
          </a:prstGeom>
          <a:noFill/>
          <a:ln w="9525">
            <a:noFill/>
            <a:miter lim="800000"/>
            <a:headEnd/>
            <a:tailEnd/>
          </a:ln>
        </p:spPr>
      </p:pic>
      <p:pic>
        <p:nvPicPr>
          <p:cNvPr id="3" name="Рисунок 2" descr="005b9fpa.jpg"/>
          <p:cNvPicPr>
            <a:picLocks noChangeAspect="1"/>
          </p:cNvPicPr>
          <p:nvPr/>
        </p:nvPicPr>
        <p:blipFill>
          <a:blip r:embed="rId3" cstate="print"/>
          <a:stretch>
            <a:fillRect/>
          </a:stretch>
        </p:blipFill>
        <p:spPr>
          <a:xfrm>
            <a:off x="5286380" y="285728"/>
            <a:ext cx="3071834" cy="3357586"/>
          </a:xfrm>
          <a:prstGeom prst="rect">
            <a:avLst/>
          </a:prstGeom>
        </p:spPr>
      </p:pic>
      <p:sp>
        <p:nvSpPr>
          <p:cNvPr id="4" name="Прямоугольник 3"/>
          <p:cNvSpPr/>
          <p:nvPr/>
        </p:nvSpPr>
        <p:spPr>
          <a:xfrm>
            <a:off x="2286000" y="4143380"/>
            <a:ext cx="4572000" cy="2246769"/>
          </a:xfrm>
          <a:prstGeom prst="rect">
            <a:avLst/>
          </a:prstGeom>
        </p:spPr>
        <p:txBody>
          <a:bodyPr wrap="square">
            <a:spAutoFit/>
          </a:bodyPr>
          <a:lstStyle/>
          <a:p>
            <a:r>
              <a:rPr lang="ru-RU" sz="2800" b="1" dirty="0" smtClean="0">
                <a:solidFill>
                  <a:srgbClr val="002060"/>
                </a:solidFill>
              </a:rPr>
              <a:t>Я встретил вас – и все былое</a:t>
            </a:r>
          </a:p>
          <a:p>
            <a:r>
              <a:rPr lang="ru-RU" sz="2800" b="1" dirty="0" smtClean="0">
                <a:solidFill>
                  <a:srgbClr val="002060"/>
                </a:solidFill>
              </a:rPr>
              <a:t>В отжившем сердце ожило;</a:t>
            </a:r>
          </a:p>
          <a:p>
            <a:r>
              <a:rPr lang="ru-RU" sz="2800" b="1" dirty="0" smtClean="0">
                <a:solidFill>
                  <a:srgbClr val="002060"/>
                </a:solidFill>
              </a:rPr>
              <a:t>Я вспомнил время золотое-</a:t>
            </a:r>
          </a:p>
          <a:p>
            <a:r>
              <a:rPr lang="ru-RU" sz="2800" b="1" dirty="0" smtClean="0">
                <a:solidFill>
                  <a:srgbClr val="002060"/>
                </a:solidFill>
              </a:rPr>
              <a:t>И сердцу стало так тепло…</a:t>
            </a:r>
            <a:endParaRPr lang="ru-RU"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786px-Golden_Star_medal_473.jpg"/>
          <p:cNvPicPr>
            <a:picLocks noChangeAspect="1"/>
          </p:cNvPicPr>
          <p:nvPr/>
        </p:nvPicPr>
        <p:blipFill>
          <a:blip r:embed="rId2" cstate="print"/>
          <a:stretch>
            <a:fillRect/>
          </a:stretch>
        </p:blipFill>
        <p:spPr>
          <a:xfrm>
            <a:off x="323528" y="908720"/>
            <a:ext cx="3683733" cy="4653136"/>
          </a:xfrm>
          <a:prstGeom prst="rect">
            <a:avLst/>
          </a:prstGeom>
        </p:spPr>
      </p:pic>
      <p:sp>
        <p:nvSpPr>
          <p:cNvPr id="5" name="Прямоугольник 4"/>
          <p:cNvSpPr/>
          <p:nvPr/>
        </p:nvSpPr>
        <p:spPr>
          <a:xfrm>
            <a:off x="0" y="0"/>
            <a:ext cx="9144000" cy="923330"/>
          </a:xfrm>
          <a:prstGeom prst="rect">
            <a:avLst/>
          </a:prstGeom>
          <a:noFill/>
        </p:spPr>
        <p:txBody>
          <a:bodyPr wrap="square" lIns="91440" tIns="45720" rIns="91440" bIns="45720">
            <a:spAutoFit/>
          </a:bodyPr>
          <a:lstStyle/>
          <a:p>
            <a:pPr algn="ctr"/>
            <a:r>
              <a:rPr lang="ru-RU" sz="5400" b="1" cap="none" spc="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Элеонора Фон Ботмер</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Прямоугольник 5"/>
          <p:cNvSpPr/>
          <p:nvPr/>
        </p:nvSpPr>
        <p:spPr>
          <a:xfrm>
            <a:off x="4500562" y="1071547"/>
            <a:ext cx="4286280" cy="4893647"/>
          </a:xfrm>
          <a:prstGeom prst="rect">
            <a:avLst/>
          </a:prstGeom>
        </p:spPr>
        <p:txBody>
          <a:bodyPr wrap="square">
            <a:spAutoFit/>
          </a:bodyPr>
          <a:lstStyle/>
          <a:p>
            <a:r>
              <a:rPr lang="ru-RU" sz="2400" b="1" dirty="0" smtClean="0">
                <a:solidFill>
                  <a:srgbClr val="002060"/>
                </a:solidFill>
              </a:rPr>
              <a:t>А в 1826 году Ф.И.Тютчев, вернувшись из отпуска в Мюнхен, женится на Эмили – Элеоноре </a:t>
            </a:r>
            <a:r>
              <a:rPr lang="ru-RU" sz="2400" b="1" dirty="0" err="1" smtClean="0">
                <a:solidFill>
                  <a:srgbClr val="002060"/>
                </a:solidFill>
              </a:rPr>
              <a:t>Петерсон</a:t>
            </a:r>
            <a:r>
              <a:rPr lang="ru-RU" sz="2400" b="1" dirty="0" smtClean="0">
                <a:solidFill>
                  <a:srgbClr val="002060"/>
                </a:solidFill>
              </a:rPr>
              <a:t>, урожденной графине </a:t>
            </a:r>
            <a:r>
              <a:rPr lang="ru-RU" sz="2400" b="1" dirty="0" err="1" smtClean="0">
                <a:solidFill>
                  <a:srgbClr val="002060"/>
                </a:solidFill>
              </a:rPr>
              <a:t>Ботмер</a:t>
            </a:r>
            <a:r>
              <a:rPr lang="ru-RU" sz="2400" b="1" dirty="0" smtClean="0">
                <a:solidFill>
                  <a:srgbClr val="002060"/>
                </a:solidFill>
              </a:rPr>
              <a:t>. Графиня была несколькими годами старше Федора Ивановича и от первого брака имела четырех сыновей.</a:t>
            </a:r>
          </a:p>
          <a:p>
            <a:r>
              <a:rPr lang="ru-RU" sz="2400" b="1" dirty="0" smtClean="0">
                <a:solidFill>
                  <a:srgbClr val="002060"/>
                </a:solidFill>
              </a:rPr>
              <a:t>Лютеранское ее вероисповедание, видимо, заставляло молодых поначалу скрывать свой брак. </a:t>
            </a:r>
            <a:endParaRPr lang="ru-RU" sz="24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1"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541</TotalTime>
  <Words>1159</Words>
  <Application>Microsoft Office PowerPoint</Application>
  <PresentationFormat>Экран (4:3)</PresentationFormat>
  <Paragraphs>140</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«О, если б мимолетный дух …»</vt:lpstr>
      <vt:lpstr>Слайд 16</vt:lpstr>
      <vt:lpstr>Слайд 17</vt:lpstr>
      <vt:lpstr>Слайд 18</vt:lpstr>
      <vt:lpstr>Слайд 19</vt:lpstr>
      <vt:lpstr>Слайд 20</vt:lpstr>
      <vt:lpstr>Слайд 21</vt:lpstr>
      <vt:lpstr>Слайд 22</vt:lpstr>
      <vt:lpstr>Слайд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Kito</dc:creator>
  <cp:lastModifiedBy>1</cp:lastModifiedBy>
  <cp:revision>72</cp:revision>
  <dcterms:created xsi:type="dcterms:W3CDTF">2013-04-19T18:21:18Z</dcterms:created>
  <dcterms:modified xsi:type="dcterms:W3CDTF">2018-12-20T07:12:39Z</dcterms:modified>
</cp:coreProperties>
</file>